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revisionInfo.xml" ContentType="application/vnd.ms-powerpoint.revisioninfo+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 id="270" r:id="rId11"/>
    <p:sldId id="271" r:id="rId12"/>
    <p:sldId id="266" r:id="rId13"/>
    <p:sldId id="267" r:id="rId14"/>
    <p:sldId id="272"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ED5"/>
    <a:srgbClr val="4472C4"/>
    <a:srgbClr val="EB2B54"/>
    <a:srgbClr val="CE1433"/>
    <a:srgbClr val="ED513D"/>
    <a:srgbClr val="F4995B"/>
    <a:srgbClr val="FFFFFF"/>
    <a:srgbClr val="EC5039"/>
    <a:srgbClr val="BE1715"/>
    <a:srgbClr val="C12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5C2B7-E7D7-12EB-A9FF-B89B0FF23D8F}" v="54" dt="2024-04-23T07:14:19.031"/>
    <p1510:client id="{592F657B-C1CA-C2DF-06D2-229923F157C4}" v="85" dt="2024-04-22T08:52:24.534"/>
    <p1510:client id="{BE493E53-4BC5-6904-4526-EDDDF4A092C5}" v="528" dt="2024-04-22T08:38:03.653"/>
    <p1510:client id="{E6926AE7-F176-6710-75A9-695E2E1AA869}" v="323" dt="2024-04-22T11:29:18.6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svg"/><Relationship Id="rId4" Type="http://schemas.openxmlformats.org/officeDocument/2006/relationships/image" Target="../media/image15.svg"/><Relationship Id="rId9" Type="http://schemas.openxmlformats.org/officeDocument/2006/relationships/image" Target="../media/image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svg"/><Relationship Id="rId4" Type="http://schemas.openxmlformats.org/officeDocument/2006/relationships/image" Target="../media/image15.svg"/><Relationship Id="rId9"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AC778-1634-4D23-9B4A-399FA46BAAA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D8A4369-B1AC-4E48-9998-2670DDF33263}">
      <dgm:prSet/>
      <dgm:spPr/>
      <dgm:t>
        <a:bodyPr/>
        <a:lstStyle/>
        <a:p>
          <a:pPr>
            <a:lnSpc>
              <a:spcPct val="100000"/>
            </a:lnSpc>
          </a:pPr>
          <a:r>
            <a:rPr lang="en-US" b="1"/>
            <a:t>Convolutional Layers: </a:t>
          </a:r>
          <a:r>
            <a:rPr lang="en-US"/>
            <a:t>The CNN starts with a series of convolutional layers designed to extract features from input flower images. These layers consist of filters that slide over the input image, detecting patterns such as edges, textures, and shapes.</a:t>
          </a:r>
        </a:p>
      </dgm:t>
    </dgm:pt>
    <dgm:pt modelId="{5CAA22B9-168F-4593-AE04-ADA5DD6CC599}" type="parTrans" cxnId="{62A29A9C-B7D0-430A-9F54-9E1CEDF53CC4}">
      <dgm:prSet/>
      <dgm:spPr/>
      <dgm:t>
        <a:bodyPr/>
        <a:lstStyle/>
        <a:p>
          <a:endParaRPr lang="en-US"/>
        </a:p>
      </dgm:t>
    </dgm:pt>
    <dgm:pt modelId="{21F21E60-CC7A-4A75-AC70-96C72D5F3E1B}" type="sibTrans" cxnId="{62A29A9C-B7D0-430A-9F54-9E1CEDF53CC4}">
      <dgm:prSet/>
      <dgm:spPr/>
      <dgm:t>
        <a:bodyPr/>
        <a:lstStyle/>
        <a:p>
          <a:pPr>
            <a:lnSpc>
              <a:spcPct val="100000"/>
            </a:lnSpc>
          </a:pPr>
          <a:endParaRPr lang="en-US"/>
        </a:p>
      </dgm:t>
    </dgm:pt>
    <dgm:pt modelId="{93157466-9D65-46DC-A9D2-4FCD8C4C2DC1}">
      <dgm:prSet/>
      <dgm:spPr/>
      <dgm:t>
        <a:bodyPr/>
        <a:lstStyle/>
        <a:p>
          <a:pPr>
            <a:lnSpc>
              <a:spcPct val="100000"/>
            </a:lnSpc>
          </a:pPr>
          <a:r>
            <a:rPr lang="en-US" b="1"/>
            <a:t>Activation Functions: </a:t>
          </a:r>
          <a:r>
            <a:rPr lang="en-US"/>
            <a:t>Rectified Linear Unit (ReLU) activation functions are applied after each convolutional layer to introduce non-linearity, allowing the model to capture complex relationships within the data.</a:t>
          </a:r>
        </a:p>
      </dgm:t>
    </dgm:pt>
    <dgm:pt modelId="{795477CF-5C66-42CD-A35B-5E51BD1C009F}" type="parTrans" cxnId="{ED26B0FD-8E74-4DA2-BDC6-066C3C180BDD}">
      <dgm:prSet/>
      <dgm:spPr/>
      <dgm:t>
        <a:bodyPr/>
        <a:lstStyle/>
        <a:p>
          <a:endParaRPr lang="en-US"/>
        </a:p>
      </dgm:t>
    </dgm:pt>
    <dgm:pt modelId="{DFEC26C0-3382-4022-B7F3-F622D227AEBC}" type="sibTrans" cxnId="{ED26B0FD-8E74-4DA2-BDC6-066C3C180BDD}">
      <dgm:prSet/>
      <dgm:spPr/>
      <dgm:t>
        <a:bodyPr/>
        <a:lstStyle/>
        <a:p>
          <a:pPr>
            <a:lnSpc>
              <a:spcPct val="100000"/>
            </a:lnSpc>
          </a:pPr>
          <a:endParaRPr lang="en-US"/>
        </a:p>
      </dgm:t>
    </dgm:pt>
    <dgm:pt modelId="{443282CA-2621-42B1-B498-78A473863AAA}">
      <dgm:prSet/>
      <dgm:spPr/>
      <dgm:t>
        <a:bodyPr/>
        <a:lstStyle/>
        <a:p>
          <a:pPr>
            <a:lnSpc>
              <a:spcPct val="100000"/>
            </a:lnSpc>
          </a:pPr>
          <a:r>
            <a:rPr lang="en-US" b="1"/>
            <a:t>Pooling Layers: </a:t>
          </a:r>
          <a:r>
            <a:rPr lang="en-US"/>
            <a:t>Max-pooling layers follow the convolutional layers, reducing the spatial dimensions of the feature maps while retaining the most important information. This helps in reducing computational complexity and preventing overfitting.</a:t>
          </a:r>
        </a:p>
      </dgm:t>
    </dgm:pt>
    <dgm:pt modelId="{214F9B84-0649-42FD-A59C-0A6642006348}" type="parTrans" cxnId="{9CCA90B3-96C6-4BE7-B889-6B8833F5E768}">
      <dgm:prSet/>
      <dgm:spPr/>
      <dgm:t>
        <a:bodyPr/>
        <a:lstStyle/>
        <a:p>
          <a:endParaRPr lang="en-US"/>
        </a:p>
      </dgm:t>
    </dgm:pt>
    <dgm:pt modelId="{767E86BC-E3B8-4E06-AFF2-4F6891691C9F}" type="sibTrans" cxnId="{9CCA90B3-96C6-4BE7-B889-6B8833F5E768}">
      <dgm:prSet/>
      <dgm:spPr/>
      <dgm:t>
        <a:bodyPr/>
        <a:lstStyle/>
        <a:p>
          <a:pPr>
            <a:lnSpc>
              <a:spcPct val="100000"/>
            </a:lnSpc>
          </a:pPr>
          <a:endParaRPr lang="en-US"/>
        </a:p>
      </dgm:t>
    </dgm:pt>
    <dgm:pt modelId="{82AC022E-1E9E-4F5A-9AE1-8E12CA92E695}">
      <dgm:prSet/>
      <dgm:spPr/>
      <dgm:t>
        <a:bodyPr/>
        <a:lstStyle/>
        <a:p>
          <a:pPr>
            <a:lnSpc>
              <a:spcPct val="100000"/>
            </a:lnSpc>
          </a:pPr>
          <a:r>
            <a:rPr lang="en-US" b="1"/>
            <a:t>Flattening: </a:t>
          </a:r>
          <a:r>
            <a:rPr lang="en-US"/>
            <a:t>After several convolutional and pooling layers, the feature maps are flattened into a one-dimensional vector, preparing them for input into the fully connected layers.</a:t>
          </a:r>
        </a:p>
      </dgm:t>
    </dgm:pt>
    <dgm:pt modelId="{16980FF5-9DD4-4152-A97D-9FCFAE0CAB89}" type="parTrans" cxnId="{30D19E72-BF8C-456D-B2A6-52D131608984}">
      <dgm:prSet/>
      <dgm:spPr/>
      <dgm:t>
        <a:bodyPr/>
        <a:lstStyle/>
        <a:p>
          <a:endParaRPr lang="en-US"/>
        </a:p>
      </dgm:t>
    </dgm:pt>
    <dgm:pt modelId="{F7B09A58-0565-4758-9304-B52CF6A8DAB6}" type="sibTrans" cxnId="{30D19E72-BF8C-456D-B2A6-52D131608984}">
      <dgm:prSet/>
      <dgm:spPr/>
      <dgm:t>
        <a:bodyPr/>
        <a:lstStyle/>
        <a:p>
          <a:pPr>
            <a:lnSpc>
              <a:spcPct val="100000"/>
            </a:lnSpc>
          </a:pPr>
          <a:endParaRPr lang="en-US"/>
        </a:p>
      </dgm:t>
    </dgm:pt>
    <dgm:pt modelId="{50D4E285-8EFB-40E9-852D-EA8A7CEF59DD}">
      <dgm:prSet/>
      <dgm:spPr/>
      <dgm:t>
        <a:bodyPr/>
        <a:lstStyle/>
        <a:p>
          <a:pPr>
            <a:lnSpc>
              <a:spcPct val="100000"/>
            </a:lnSpc>
          </a:pPr>
          <a:r>
            <a:rPr lang="en-US" b="1"/>
            <a:t>Fully Connected Layers: </a:t>
          </a:r>
          <a:r>
            <a:rPr lang="en-US"/>
            <a:t>Fully connected layers serve as the classifier, learning to map the extracted features to specific flower species. These layers integrate information from the entire image through connections to all neurons in the previous layer.</a:t>
          </a:r>
        </a:p>
      </dgm:t>
    </dgm:pt>
    <dgm:pt modelId="{BCAB4AB5-7517-49E7-9FEE-2F5E253F67F9}" type="parTrans" cxnId="{DE1AE12D-4323-4B51-9D21-A5E08AECE60E}">
      <dgm:prSet/>
      <dgm:spPr/>
      <dgm:t>
        <a:bodyPr/>
        <a:lstStyle/>
        <a:p>
          <a:endParaRPr lang="en-US"/>
        </a:p>
      </dgm:t>
    </dgm:pt>
    <dgm:pt modelId="{C2A181E8-AF11-4D26-A2A9-97567E61961F}" type="sibTrans" cxnId="{DE1AE12D-4323-4B51-9D21-A5E08AECE60E}">
      <dgm:prSet/>
      <dgm:spPr/>
      <dgm:t>
        <a:bodyPr/>
        <a:lstStyle/>
        <a:p>
          <a:pPr>
            <a:lnSpc>
              <a:spcPct val="100000"/>
            </a:lnSpc>
          </a:pPr>
          <a:endParaRPr lang="en-US"/>
        </a:p>
      </dgm:t>
    </dgm:pt>
    <dgm:pt modelId="{94C780D6-6248-46E9-9C35-1550D185DD99}">
      <dgm:prSet/>
      <dgm:spPr/>
      <dgm:t>
        <a:bodyPr/>
        <a:lstStyle/>
        <a:p>
          <a:pPr>
            <a:lnSpc>
              <a:spcPct val="100000"/>
            </a:lnSpc>
          </a:pPr>
          <a:r>
            <a:rPr lang="en-US" b="1"/>
            <a:t>Output Layer: </a:t>
          </a:r>
          <a:r>
            <a:rPr lang="en-US"/>
            <a:t>The output layer typically consists of neurons corresponding to the number of flower species being classified. The Softmax activation function is applied to produce probability distributions over the classes, indicating the likelihood of each flower species.</a:t>
          </a:r>
        </a:p>
      </dgm:t>
    </dgm:pt>
    <dgm:pt modelId="{09FE4FFE-9B15-4EBD-8BCB-11C3F3B97CED}" type="parTrans" cxnId="{4A749D55-7879-49F6-9D76-0782F291D452}">
      <dgm:prSet/>
      <dgm:spPr/>
      <dgm:t>
        <a:bodyPr/>
        <a:lstStyle/>
        <a:p>
          <a:endParaRPr lang="en-US"/>
        </a:p>
      </dgm:t>
    </dgm:pt>
    <dgm:pt modelId="{78FDC6F9-1845-4B8F-A0C0-702DB62F3043}" type="sibTrans" cxnId="{4A749D55-7879-49F6-9D76-0782F291D452}">
      <dgm:prSet/>
      <dgm:spPr/>
      <dgm:t>
        <a:bodyPr/>
        <a:lstStyle/>
        <a:p>
          <a:endParaRPr lang="en-US"/>
        </a:p>
      </dgm:t>
    </dgm:pt>
    <dgm:pt modelId="{F8E850D0-A6F7-4097-A4B4-95757142EB9A}" type="pres">
      <dgm:prSet presAssocID="{037AC778-1634-4D23-9B4A-399FA46BAAAC}" presName="root" presStyleCnt="0">
        <dgm:presLayoutVars>
          <dgm:dir/>
          <dgm:resizeHandles val="exact"/>
        </dgm:presLayoutVars>
      </dgm:prSet>
      <dgm:spPr/>
    </dgm:pt>
    <dgm:pt modelId="{C5E88A3B-B843-464E-9CD1-7E7F48F331AD}" type="pres">
      <dgm:prSet presAssocID="{037AC778-1634-4D23-9B4A-399FA46BAAAC}" presName="container" presStyleCnt="0">
        <dgm:presLayoutVars>
          <dgm:dir/>
          <dgm:resizeHandles val="exact"/>
        </dgm:presLayoutVars>
      </dgm:prSet>
      <dgm:spPr/>
    </dgm:pt>
    <dgm:pt modelId="{9569B902-C6F3-440B-9DB2-C04D06159C06}" type="pres">
      <dgm:prSet presAssocID="{2D8A4369-B1AC-4E48-9998-2670DDF33263}" presName="compNode" presStyleCnt="0"/>
      <dgm:spPr/>
    </dgm:pt>
    <dgm:pt modelId="{3C09A3B7-C8F0-4AEA-9CB2-ED90DF37C090}" type="pres">
      <dgm:prSet presAssocID="{2D8A4369-B1AC-4E48-9998-2670DDF33263}" presName="iconBgRect" presStyleLbl="bgShp" presStyleIdx="0" presStyleCnt="6"/>
      <dgm:spPr/>
    </dgm:pt>
    <dgm:pt modelId="{DF39555C-62D7-4B26-85FF-52B7C45CEF33}" type="pres">
      <dgm:prSet presAssocID="{2D8A4369-B1AC-4E48-9998-2670DDF3326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61624AC4-D03F-43C3-940F-34F5C7451E8C}" type="pres">
      <dgm:prSet presAssocID="{2D8A4369-B1AC-4E48-9998-2670DDF33263}" presName="spaceRect" presStyleCnt="0"/>
      <dgm:spPr/>
    </dgm:pt>
    <dgm:pt modelId="{46846045-E7E4-4E0D-92E0-95B1DA810300}" type="pres">
      <dgm:prSet presAssocID="{2D8A4369-B1AC-4E48-9998-2670DDF33263}" presName="textRect" presStyleLbl="revTx" presStyleIdx="0" presStyleCnt="6">
        <dgm:presLayoutVars>
          <dgm:chMax val="1"/>
          <dgm:chPref val="1"/>
        </dgm:presLayoutVars>
      </dgm:prSet>
      <dgm:spPr/>
    </dgm:pt>
    <dgm:pt modelId="{E6AA3D43-FDCF-4173-BAF5-28AEC028BBB1}" type="pres">
      <dgm:prSet presAssocID="{21F21E60-CC7A-4A75-AC70-96C72D5F3E1B}" presName="sibTrans" presStyleLbl="sibTrans2D1" presStyleIdx="0" presStyleCnt="0"/>
      <dgm:spPr/>
    </dgm:pt>
    <dgm:pt modelId="{72B3496C-8FF9-4AD9-A9FE-216A4EDE5C02}" type="pres">
      <dgm:prSet presAssocID="{93157466-9D65-46DC-A9D2-4FCD8C4C2DC1}" presName="compNode" presStyleCnt="0"/>
      <dgm:spPr/>
    </dgm:pt>
    <dgm:pt modelId="{A925D9CC-A997-48BF-9351-03DB4FBBE6C7}" type="pres">
      <dgm:prSet presAssocID="{93157466-9D65-46DC-A9D2-4FCD8C4C2DC1}" presName="iconBgRect" presStyleLbl="bgShp" presStyleIdx="1" presStyleCnt="6"/>
      <dgm:spPr/>
    </dgm:pt>
    <dgm:pt modelId="{2FC5DAB6-36C4-4F9C-9866-6B3B78C58005}" type="pres">
      <dgm:prSet presAssocID="{93157466-9D65-46DC-A9D2-4FCD8C4C2D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FB3905B1-B0A0-4468-8D9B-CC3745B2501E}" type="pres">
      <dgm:prSet presAssocID="{93157466-9D65-46DC-A9D2-4FCD8C4C2DC1}" presName="spaceRect" presStyleCnt="0"/>
      <dgm:spPr/>
    </dgm:pt>
    <dgm:pt modelId="{2CD0BB87-DDF0-44D3-944C-315699C9FA57}" type="pres">
      <dgm:prSet presAssocID="{93157466-9D65-46DC-A9D2-4FCD8C4C2DC1}" presName="textRect" presStyleLbl="revTx" presStyleIdx="1" presStyleCnt="6">
        <dgm:presLayoutVars>
          <dgm:chMax val="1"/>
          <dgm:chPref val="1"/>
        </dgm:presLayoutVars>
      </dgm:prSet>
      <dgm:spPr/>
    </dgm:pt>
    <dgm:pt modelId="{6BDB61F7-2770-446D-AB57-D74520346311}" type="pres">
      <dgm:prSet presAssocID="{DFEC26C0-3382-4022-B7F3-F622D227AEBC}" presName="sibTrans" presStyleLbl="sibTrans2D1" presStyleIdx="0" presStyleCnt="0"/>
      <dgm:spPr/>
    </dgm:pt>
    <dgm:pt modelId="{E18613F5-B153-47DD-B5E8-489FCBF6EA27}" type="pres">
      <dgm:prSet presAssocID="{443282CA-2621-42B1-B498-78A473863AAA}" presName="compNode" presStyleCnt="0"/>
      <dgm:spPr/>
    </dgm:pt>
    <dgm:pt modelId="{FDAECF43-C5CF-4FB5-B681-849A552776BC}" type="pres">
      <dgm:prSet presAssocID="{443282CA-2621-42B1-B498-78A473863AAA}" presName="iconBgRect" presStyleLbl="bgShp" presStyleIdx="2" presStyleCnt="6"/>
      <dgm:spPr/>
    </dgm:pt>
    <dgm:pt modelId="{F4D49834-4527-4284-A665-28A6A603A906}" type="pres">
      <dgm:prSet presAssocID="{443282CA-2621-42B1-B498-78A473863AA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80086B33-B0C0-4EC3-881B-FFEF8AD9DC2C}" type="pres">
      <dgm:prSet presAssocID="{443282CA-2621-42B1-B498-78A473863AAA}" presName="spaceRect" presStyleCnt="0"/>
      <dgm:spPr/>
    </dgm:pt>
    <dgm:pt modelId="{3DC0846B-DEC6-4386-9322-F830EFF9B20A}" type="pres">
      <dgm:prSet presAssocID="{443282CA-2621-42B1-B498-78A473863AAA}" presName="textRect" presStyleLbl="revTx" presStyleIdx="2" presStyleCnt="6">
        <dgm:presLayoutVars>
          <dgm:chMax val="1"/>
          <dgm:chPref val="1"/>
        </dgm:presLayoutVars>
      </dgm:prSet>
      <dgm:spPr/>
    </dgm:pt>
    <dgm:pt modelId="{CA7CCEFE-F14E-4199-85EF-952F5CFA9700}" type="pres">
      <dgm:prSet presAssocID="{767E86BC-E3B8-4E06-AFF2-4F6891691C9F}" presName="sibTrans" presStyleLbl="sibTrans2D1" presStyleIdx="0" presStyleCnt="0"/>
      <dgm:spPr/>
    </dgm:pt>
    <dgm:pt modelId="{E49702B0-6428-4F10-BFB4-91AAF09685FE}" type="pres">
      <dgm:prSet presAssocID="{82AC022E-1E9E-4F5A-9AE1-8E12CA92E695}" presName="compNode" presStyleCnt="0"/>
      <dgm:spPr/>
    </dgm:pt>
    <dgm:pt modelId="{89101F35-3C01-4B5C-A79E-FBD45CB2690D}" type="pres">
      <dgm:prSet presAssocID="{82AC022E-1E9E-4F5A-9AE1-8E12CA92E695}" presName="iconBgRect" presStyleLbl="bgShp" presStyleIdx="3" presStyleCnt="6"/>
      <dgm:spPr/>
    </dgm:pt>
    <dgm:pt modelId="{A6491DCF-A8ED-41CB-BB23-9EC04B94611A}" type="pres">
      <dgm:prSet presAssocID="{82AC022E-1E9E-4F5A-9AE1-8E12CA92E69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idge scene"/>
        </a:ext>
      </dgm:extLst>
    </dgm:pt>
    <dgm:pt modelId="{E3FEA546-F8D0-4EDD-8EF5-AB300AF11B63}" type="pres">
      <dgm:prSet presAssocID="{82AC022E-1E9E-4F5A-9AE1-8E12CA92E695}" presName="spaceRect" presStyleCnt="0"/>
      <dgm:spPr/>
    </dgm:pt>
    <dgm:pt modelId="{1FA0FB56-C2AE-4C2F-B164-1520454A3340}" type="pres">
      <dgm:prSet presAssocID="{82AC022E-1E9E-4F5A-9AE1-8E12CA92E695}" presName="textRect" presStyleLbl="revTx" presStyleIdx="3" presStyleCnt="6">
        <dgm:presLayoutVars>
          <dgm:chMax val="1"/>
          <dgm:chPref val="1"/>
        </dgm:presLayoutVars>
      </dgm:prSet>
      <dgm:spPr/>
    </dgm:pt>
    <dgm:pt modelId="{5095A416-4124-41E9-96D5-CBA7100659B8}" type="pres">
      <dgm:prSet presAssocID="{F7B09A58-0565-4758-9304-B52CF6A8DAB6}" presName="sibTrans" presStyleLbl="sibTrans2D1" presStyleIdx="0" presStyleCnt="0"/>
      <dgm:spPr/>
    </dgm:pt>
    <dgm:pt modelId="{121CD812-A916-4497-8ABF-37F034CCF379}" type="pres">
      <dgm:prSet presAssocID="{50D4E285-8EFB-40E9-852D-EA8A7CEF59DD}" presName="compNode" presStyleCnt="0"/>
      <dgm:spPr/>
    </dgm:pt>
    <dgm:pt modelId="{2C43AAC5-F17D-4BA0-982C-B96E8F2DD38A}" type="pres">
      <dgm:prSet presAssocID="{50D4E285-8EFB-40E9-852D-EA8A7CEF59DD}" presName="iconBgRect" presStyleLbl="bgShp" presStyleIdx="4" presStyleCnt="6"/>
      <dgm:spPr/>
    </dgm:pt>
    <dgm:pt modelId="{10307021-25C4-4105-B0AA-65C457AC9D2E}" type="pres">
      <dgm:prSet presAssocID="{50D4E285-8EFB-40E9-852D-EA8A7CEF59D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er in pot"/>
        </a:ext>
      </dgm:extLst>
    </dgm:pt>
    <dgm:pt modelId="{7B913A97-1E1B-4385-BDB2-4F119F5E0E3E}" type="pres">
      <dgm:prSet presAssocID="{50D4E285-8EFB-40E9-852D-EA8A7CEF59DD}" presName="spaceRect" presStyleCnt="0"/>
      <dgm:spPr/>
    </dgm:pt>
    <dgm:pt modelId="{2055A6A0-1BD8-41E2-8777-50CFA35AECCB}" type="pres">
      <dgm:prSet presAssocID="{50D4E285-8EFB-40E9-852D-EA8A7CEF59DD}" presName="textRect" presStyleLbl="revTx" presStyleIdx="4" presStyleCnt="6">
        <dgm:presLayoutVars>
          <dgm:chMax val="1"/>
          <dgm:chPref val="1"/>
        </dgm:presLayoutVars>
      </dgm:prSet>
      <dgm:spPr/>
    </dgm:pt>
    <dgm:pt modelId="{566FAEC8-FE86-46D3-AB7A-37D6AB53FA52}" type="pres">
      <dgm:prSet presAssocID="{C2A181E8-AF11-4D26-A2A9-97567E61961F}" presName="sibTrans" presStyleLbl="sibTrans2D1" presStyleIdx="0" presStyleCnt="0"/>
      <dgm:spPr/>
    </dgm:pt>
    <dgm:pt modelId="{1FB8749E-F1C3-443F-8679-5027A2A7E91E}" type="pres">
      <dgm:prSet presAssocID="{94C780D6-6248-46E9-9C35-1550D185DD99}" presName="compNode" presStyleCnt="0"/>
      <dgm:spPr/>
    </dgm:pt>
    <dgm:pt modelId="{9288750F-2FBB-458F-A7FE-C457BB3C5EC3}" type="pres">
      <dgm:prSet presAssocID="{94C780D6-6248-46E9-9C35-1550D185DD99}" presName="iconBgRect" presStyleLbl="bgShp" presStyleIdx="5" presStyleCnt="6"/>
      <dgm:spPr/>
    </dgm:pt>
    <dgm:pt modelId="{EC3C0C07-C5AA-4819-9BB2-F3BAD82E1375}" type="pres">
      <dgm:prSet presAssocID="{94C780D6-6248-46E9-9C35-1550D185DD9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rain"/>
        </a:ext>
      </dgm:extLst>
    </dgm:pt>
    <dgm:pt modelId="{8972E5A9-42EB-408F-9416-B88F57D0DAE2}" type="pres">
      <dgm:prSet presAssocID="{94C780D6-6248-46E9-9C35-1550D185DD99}" presName="spaceRect" presStyleCnt="0"/>
      <dgm:spPr/>
    </dgm:pt>
    <dgm:pt modelId="{E50F2691-C389-4D7E-8151-E351C0DEFEDD}" type="pres">
      <dgm:prSet presAssocID="{94C780D6-6248-46E9-9C35-1550D185DD99}" presName="textRect" presStyleLbl="revTx" presStyleIdx="5" presStyleCnt="6">
        <dgm:presLayoutVars>
          <dgm:chMax val="1"/>
          <dgm:chPref val="1"/>
        </dgm:presLayoutVars>
      </dgm:prSet>
      <dgm:spPr/>
    </dgm:pt>
  </dgm:ptLst>
  <dgm:cxnLst>
    <dgm:cxn modelId="{421CCC09-6562-4380-9718-D7C2A4BE3D75}" type="presOf" srcId="{93157466-9D65-46DC-A9D2-4FCD8C4C2DC1}" destId="{2CD0BB87-DDF0-44D3-944C-315699C9FA57}" srcOrd="0" destOrd="0" presId="urn:microsoft.com/office/officeart/2018/2/layout/IconCircleList"/>
    <dgm:cxn modelId="{DB03030A-AA7E-4547-B8C3-56ACFB494AE5}" type="presOf" srcId="{037AC778-1634-4D23-9B4A-399FA46BAAAC}" destId="{F8E850D0-A6F7-4097-A4B4-95757142EB9A}" srcOrd="0" destOrd="0" presId="urn:microsoft.com/office/officeart/2018/2/layout/IconCircleList"/>
    <dgm:cxn modelId="{43BC4927-4A59-4163-A25F-1B7CE736FA95}" type="presOf" srcId="{94C780D6-6248-46E9-9C35-1550D185DD99}" destId="{E50F2691-C389-4D7E-8151-E351C0DEFEDD}" srcOrd="0" destOrd="0" presId="urn:microsoft.com/office/officeart/2018/2/layout/IconCircleList"/>
    <dgm:cxn modelId="{DE1AE12D-4323-4B51-9D21-A5E08AECE60E}" srcId="{037AC778-1634-4D23-9B4A-399FA46BAAAC}" destId="{50D4E285-8EFB-40E9-852D-EA8A7CEF59DD}" srcOrd="4" destOrd="0" parTransId="{BCAB4AB5-7517-49E7-9FEE-2F5E253F67F9}" sibTransId="{C2A181E8-AF11-4D26-A2A9-97567E61961F}"/>
    <dgm:cxn modelId="{6B7D5460-A2B4-42E0-A9DB-71B9620F276E}" type="presOf" srcId="{767E86BC-E3B8-4E06-AFF2-4F6891691C9F}" destId="{CA7CCEFE-F14E-4199-85EF-952F5CFA9700}" srcOrd="0" destOrd="0" presId="urn:microsoft.com/office/officeart/2018/2/layout/IconCircleList"/>
    <dgm:cxn modelId="{3F39CD4A-C94E-4D30-A86B-13601CFCE995}" type="presOf" srcId="{DFEC26C0-3382-4022-B7F3-F622D227AEBC}" destId="{6BDB61F7-2770-446D-AB57-D74520346311}" srcOrd="0" destOrd="0" presId="urn:microsoft.com/office/officeart/2018/2/layout/IconCircleList"/>
    <dgm:cxn modelId="{30D19E72-BF8C-456D-B2A6-52D131608984}" srcId="{037AC778-1634-4D23-9B4A-399FA46BAAAC}" destId="{82AC022E-1E9E-4F5A-9AE1-8E12CA92E695}" srcOrd="3" destOrd="0" parTransId="{16980FF5-9DD4-4152-A97D-9FCFAE0CAB89}" sibTransId="{F7B09A58-0565-4758-9304-B52CF6A8DAB6}"/>
    <dgm:cxn modelId="{4A749D55-7879-49F6-9D76-0782F291D452}" srcId="{037AC778-1634-4D23-9B4A-399FA46BAAAC}" destId="{94C780D6-6248-46E9-9C35-1550D185DD99}" srcOrd="5" destOrd="0" parTransId="{09FE4FFE-9B15-4EBD-8BCB-11C3F3B97CED}" sibTransId="{78FDC6F9-1845-4B8F-A0C0-702DB62F3043}"/>
    <dgm:cxn modelId="{62A29A9C-B7D0-430A-9F54-9E1CEDF53CC4}" srcId="{037AC778-1634-4D23-9B4A-399FA46BAAAC}" destId="{2D8A4369-B1AC-4E48-9998-2670DDF33263}" srcOrd="0" destOrd="0" parTransId="{5CAA22B9-168F-4593-AE04-ADA5DD6CC599}" sibTransId="{21F21E60-CC7A-4A75-AC70-96C72D5F3E1B}"/>
    <dgm:cxn modelId="{9CCA90B3-96C6-4BE7-B889-6B8833F5E768}" srcId="{037AC778-1634-4D23-9B4A-399FA46BAAAC}" destId="{443282CA-2621-42B1-B498-78A473863AAA}" srcOrd="2" destOrd="0" parTransId="{214F9B84-0649-42FD-A59C-0A6642006348}" sibTransId="{767E86BC-E3B8-4E06-AFF2-4F6891691C9F}"/>
    <dgm:cxn modelId="{EDF486BA-3814-4211-ABF8-295784A81B55}" type="presOf" srcId="{2D8A4369-B1AC-4E48-9998-2670DDF33263}" destId="{46846045-E7E4-4E0D-92E0-95B1DA810300}" srcOrd="0" destOrd="0" presId="urn:microsoft.com/office/officeart/2018/2/layout/IconCircleList"/>
    <dgm:cxn modelId="{0839AFCC-8935-4C7C-B64D-1E07B5A7ACDD}" type="presOf" srcId="{C2A181E8-AF11-4D26-A2A9-97567E61961F}" destId="{566FAEC8-FE86-46D3-AB7A-37D6AB53FA52}" srcOrd="0" destOrd="0" presId="urn:microsoft.com/office/officeart/2018/2/layout/IconCircleList"/>
    <dgm:cxn modelId="{DBB653DC-86D4-4B92-A34D-484E8D6CEA8D}" type="presOf" srcId="{82AC022E-1E9E-4F5A-9AE1-8E12CA92E695}" destId="{1FA0FB56-C2AE-4C2F-B164-1520454A3340}" srcOrd="0" destOrd="0" presId="urn:microsoft.com/office/officeart/2018/2/layout/IconCircleList"/>
    <dgm:cxn modelId="{6742B4E0-3A86-4D15-860D-53F2904AF507}" type="presOf" srcId="{443282CA-2621-42B1-B498-78A473863AAA}" destId="{3DC0846B-DEC6-4386-9322-F830EFF9B20A}" srcOrd="0" destOrd="0" presId="urn:microsoft.com/office/officeart/2018/2/layout/IconCircleList"/>
    <dgm:cxn modelId="{1B066FE9-D68F-4CE1-8F38-23EDE33ED1A0}" type="presOf" srcId="{F7B09A58-0565-4758-9304-B52CF6A8DAB6}" destId="{5095A416-4124-41E9-96D5-CBA7100659B8}" srcOrd="0" destOrd="0" presId="urn:microsoft.com/office/officeart/2018/2/layout/IconCircleList"/>
    <dgm:cxn modelId="{0DC978F2-52FA-45A0-A4B0-94CC301B3298}" type="presOf" srcId="{21F21E60-CC7A-4A75-AC70-96C72D5F3E1B}" destId="{E6AA3D43-FDCF-4173-BAF5-28AEC028BBB1}" srcOrd="0" destOrd="0" presId="urn:microsoft.com/office/officeart/2018/2/layout/IconCircleList"/>
    <dgm:cxn modelId="{ED26B0FD-8E74-4DA2-BDC6-066C3C180BDD}" srcId="{037AC778-1634-4D23-9B4A-399FA46BAAAC}" destId="{93157466-9D65-46DC-A9D2-4FCD8C4C2DC1}" srcOrd="1" destOrd="0" parTransId="{795477CF-5C66-42CD-A35B-5E51BD1C009F}" sibTransId="{DFEC26C0-3382-4022-B7F3-F622D227AEBC}"/>
    <dgm:cxn modelId="{046166FE-35FD-4D53-B474-51052BB45DAE}" type="presOf" srcId="{50D4E285-8EFB-40E9-852D-EA8A7CEF59DD}" destId="{2055A6A0-1BD8-41E2-8777-50CFA35AECCB}" srcOrd="0" destOrd="0" presId="urn:microsoft.com/office/officeart/2018/2/layout/IconCircleList"/>
    <dgm:cxn modelId="{25AC65E5-58B3-4967-A791-73E55E1F062E}" type="presParOf" srcId="{F8E850D0-A6F7-4097-A4B4-95757142EB9A}" destId="{C5E88A3B-B843-464E-9CD1-7E7F48F331AD}" srcOrd="0" destOrd="0" presId="urn:microsoft.com/office/officeart/2018/2/layout/IconCircleList"/>
    <dgm:cxn modelId="{B5E153A4-26E9-47D5-8EDC-6530E92386C0}" type="presParOf" srcId="{C5E88A3B-B843-464E-9CD1-7E7F48F331AD}" destId="{9569B902-C6F3-440B-9DB2-C04D06159C06}" srcOrd="0" destOrd="0" presId="urn:microsoft.com/office/officeart/2018/2/layout/IconCircleList"/>
    <dgm:cxn modelId="{0983341C-6AB5-46A9-A5EE-6791A184995D}" type="presParOf" srcId="{9569B902-C6F3-440B-9DB2-C04D06159C06}" destId="{3C09A3B7-C8F0-4AEA-9CB2-ED90DF37C090}" srcOrd="0" destOrd="0" presId="urn:microsoft.com/office/officeart/2018/2/layout/IconCircleList"/>
    <dgm:cxn modelId="{97ECEFD1-F355-4205-AC6D-65E518CE2A6C}" type="presParOf" srcId="{9569B902-C6F3-440B-9DB2-C04D06159C06}" destId="{DF39555C-62D7-4B26-85FF-52B7C45CEF33}" srcOrd="1" destOrd="0" presId="urn:microsoft.com/office/officeart/2018/2/layout/IconCircleList"/>
    <dgm:cxn modelId="{1DE82727-2068-4FA3-A21C-9322609273DB}" type="presParOf" srcId="{9569B902-C6F3-440B-9DB2-C04D06159C06}" destId="{61624AC4-D03F-43C3-940F-34F5C7451E8C}" srcOrd="2" destOrd="0" presId="urn:microsoft.com/office/officeart/2018/2/layout/IconCircleList"/>
    <dgm:cxn modelId="{26B07F75-7020-443A-A5A1-F5914F52159D}" type="presParOf" srcId="{9569B902-C6F3-440B-9DB2-C04D06159C06}" destId="{46846045-E7E4-4E0D-92E0-95B1DA810300}" srcOrd="3" destOrd="0" presId="urn:microsoft.com/office/officeart/2018/2/layout/IconCircleList"/>
    <dgm:cxn modelId="{F9C2F0DD-A4DD-404A-89FE-C0FE9CEC912B}" type="presParOf" srcId="{C5E88A3B-B843-464E-9CD1-7E7F48F331AD}" destId="{E6AA3D43-FDCF-4173-BAF5-28AEC028BBB1}" srcOrd="1" destOrd="0" presId="urn:microsoft.com/office/officeart/2018/2/layout/IconCircleList"/>
    <dgm:cxn modelId="{1830D253-20A1-4C05-B30D-5A8D25C6FD96}" type="presParOf" srcId="{C5E88A3B-B843-464E-9CD1-7E7F48F331AD}" destId="{72B3496C-8FF9-4AD9-A9FE-216A4EDE5C02}" srcOrd="2" destOrd="0" presId="urn:microsoft.com/office/officeart/2018/2/layout/IconCircleList"/>
    <dgm:cxn modelId="{F15E90CE-2498-4D6D-BA09-D9F3E4D55ECD}" type="presParOf" srcId="{72B3496C-8FF9-4AD9-A9FE-216A4EDE5C02}" destId="{A925D9CC-A997-48BF-9351-03DB4FBBE6C7}" srcOrd="0" destOrd="0" presId="urn:microsoft.com/office/officeart/2018/2/layout/IconCircleList"/>
    <dgm:cxn modelId="{74F04C67-3163-41BB-9182-4D259A83D8C7}" type="presParOf" srcId="{72B3496C-8FF9-4AD9-A9FE-216A4EDE5C02}" destId="{2FC5DAB6-36C4-4F9C-9866-6B3B78C58005}" srcOrd="1" destOrd="0" presId="urn:microsoft.com/office/officeart/2018/2/layout/IconCircleList"/>
    <dgm:cxn modelId="{0F8BB62D-28E6-4D6D-814B-362C6C3B150C}" type="presParOf" srcId="{72B3496C-8FF9-4AD9-A9FE-216A4EDE5C02}" destId="{FB3905B1-B0A0-4468-8D9B-CC3745B2501E}" srcOrd="2" destOrd="0" presId="urn:microsoft.com/office/officeart/2018/2/layout/IconCircleList"/>
    <dgm:cxn modelId="{03C276E4-D046-49A7-8DE5-0EC624FC7F4C}" type="presParOf" srcId="{72B3496C-8FF9-4AD9-A9FE-216A4EDE5C02}" destId="{2CD0BB87-DDF0-44D3-944C-315699C9FA57}" srcOrd="3" destOrd="0" presId="urn:microsoft.com/office/officeart/2018/2/layout/IconCircleList"/>
    <dgm:cxn modelId="{641F25A1-1058-4D3A-BC82-4E51AC317918}" type="presParOf" srcId="{C5E88A3B-B843-464E-9CD1-7E7F48F331AD}" destId="{6BDB61F7-2770-446D-AB57-D74520346311}" srcOrd="3" destOrd="0" presId="urn:microsoft.com/office/officeart/2018/2/layout/IconCircleList"/>
    <dgm:cxn modelId="{8BD1B315-340B-4699-9211-0B12E44566BC}" type="presParOf" srcId="{C5E88A3B-B843-464E-9CD1-7E7F48F331AD}" destId="{E18613F5-B153-47DD-B5E8-489FCBF6EA27}" srcOrd="4" destOrd="0" presId="urn:microsoft.com/office/officeart/2018/2/layout/IconCircleList"/>
    <dgm:cxn modelId="{A657C0FC-F0C3-4D88-8FD3-BA3F5B845F20}" type="presParOf" srcId="{E18613F5-B153-47DD-B5E8-489FCBF6EA27}" destId="{FDAECF43-C5CF-4FB5-B681-849A552776BC}" srcOrd="0" destOrd="0" presId="urn:microsoft.com/office/officeart/2018/2/layout/IconCircleList"/>
    <dgm:cxn modelId="{E0F3DC01-E424-45DC-9A35-163D2A8075BB}" type="presParOf" srcId="{E18613F5-B153-47DD-B5E8-489FCBF6EA27}" destId="{F4D49834-4527-4284-A665-28A6A603A906}" srcOrd="1" destOrd="0" presId="urn:microsoft.com/office/officeart/2018/2/layout/IconCircleList"/>
    <dgm:cxn modelId="{6B874987-2711-49DE-94DE-0850D2A90C9A}" type="presParOf" srcId="{E18613F5-B153-47DD-B5E8-489FCBF6EA27}" destId="{80086B33-B0C0-4EC3-881B-FFEF8AD9DC2C}" srcOrd="2" destOrd="0" presId="urn:microsoft.com/office/officeart/2018/2/layout/IconCircleList"/>
    <dgm:cxn modelId="{50862E28-EADB-4F97-9D35-4F20EB9A3004}" type="presParOf" srcId="{E18613F5-B153-47DD-B5E8-489FCBF6EA27}" destId="{3DC0846B-DEC6-4386-9322-F830EFF9B20A}" srcOrd="3" destOrd="0" presId="urn:microsoft.com/office/officeart/2018/2/layout/IconCircleList"/>
    <dgm:cxn modelId="{7D29D8D1-0BFD-4C55-839F-01DB26AF29E0}" type="presParOf" srcId="{C5E88A3B-B843-464E-9CD1-7E7F48F331AD}" destId="{CA7CCEFE-F14E-4199-85EF-952F5CFA9700}" srcOrd="5" destOrd="0" presId="urn:microsoft.com/office/officeart/2018/2/layout/IconCircleList"/>
    <dgm:cxn modelId="{84D2F69C-EF29-4043-9B5E-1D98B0BABF66}" type="presParOf" srcId="{C5E88A3B-B843-464E-9CD1-7E7F48F331AD}" destId="{E49702B0-6428-4F10-BFB4-91AAF09685FE}" srcOrd="6" destOrd="0" presId="urn:microsoft.com/office/officeart/2018/2/layout/IconCircleList"/>
    <dgm:cxn modelId="{A0630C32-0B43-40D9-8A66-038361617458}" type="presParOf" srcId="{E49702B0-6428-4F10-BFB4-91AAF09685FE}" destId="{89101F35-3C01-4B5C-A79E-FBD45CB2690D}" srcOrd="0" destOrd="0" presId="urn:microsoft.com/office/officeart/2018/2/layout/IconCircleList"/>
    <dgm:cxn modelId="{D24B10C4-1886-497C-AF6E-0FC55A386A4C}" type="presParOf" srcId="{E49702B0-6428-4F10-BFB4-91AAF09685FE}" destId="{A6491DCF-A8ED-41CB-BB23-9EC04B94611A}" srcOrd="1" destOrd="0" presId="urn:microsoft.com/office/officeart/2018/2/layout/IconCircleList"/>
    <dgm:cxn modelId="{D7A624CC-58E7-444B-A6EE-55CFA91F8972}" type="presParOf" srcId="{E49702B0-6428-4F10-BFB4-91AAF09685FE}" destId="{E3FEA546-F8D0-4EDD-8EF5-AB300AF11B63}" srcOrd="2" destOrd="0" presId="urn:microsoft.com/office/officeart/2018/2/layout/IconCircleList"/>
    <dgm:cxn modelId="{3007E978-0838-4B53-8D33-2C21939CD681}" type="presParOf" srcId="{E49702B0-6428-4F10-BFB4-91AAF09685FE}" destId="{1FA0FB56-C2AE-4C2F-B164-1520454A3340}" srcOrd="3" destOrd="0" presId="urn:microsoft.com/office/officeart/2018/2/layout/IconCircleList"/>
    <dgm:cxn modelId="{97C02A37-5120-469D-A878-7E803081348A}" type="presParOf" srcId="{C5E88A3B-B843-464E-9CD1-7E7F48F331AD}" destId="{5095A416-4124-41E9-96D5-CBA7100659B8}" srcOrd="7" destOrd="0" presId="urn:microsoft.com/office/officeart/2018/2/layout/IconCircleList"/>
    <dgm:cxn modelId="{BFE9D269-6C0E-4E49-9BA5-C0C7068DC83A}" type="presParOf" srcId="{C5E88A3B-B843-464E-9CD1-7E7F48F331AD}" destId="{121CD812-A916-4497-8ABF-37F034CCF379}" srcOrd="8" destOrd="0" presId="urn:microsoft.com/office/officeart/2018/2/layout/IconCircleList"/>
    <dgm:cxn modelId="{C1A1D4B5-34EF-48B2-92B4-19E11AC7717F}" type="presParOf" srcId="{121CD812-A916-4497-8ABF-37F034CCF379}" destId="{2C43AAC5-F17D-4BA0-982C-B96E8F2DD38A}" srcOrd="0" destOrd="0" presId="urn:microsoft.com/office/officeart/2018/2/layout/IconCircleList"/>
    <dgm:cxn modelId="{E593422A-E161-4182-A501-43692F5EF8D3}" type="presParOf" srcId="{121CD812-A916-4497-8ABF-37F034CCF379}" destId="{10307021-25C4-4105-B0AA-65C457AC9D2E}" srcOrd="1" destOrd="0" presId="urn:microsoft.com/office/officeart/2018/2/layout/IconCircleList"/>
    <dgm:cxn modelId="{6318CB99-ABC1-421C-95E7-336FF1BF984A}" type="presParOf" srcId="{121CD812-A916-4497-8ABF-37F034CCF379}" destId="{7B913A97-1E1B-4385-BDB2-4F119F5E0E3E}" srcOrd="2" destOrd="0" presId="urn:microsoft.com/office/officeart/2018/2/layout/IconCircleList"/>
    <dgm:cxn modelId="{E7B3542A-E050-4DF8-A46D-033F745C6349}" type="presParOf" srcId="{121CD812-A916-4497-8ABF-37F034CCF379}" destId="{2055A6A0-1BD8-41E2-8777-50CFA35AECCB}" srcOrd="3" destOrd="0" presId="urn:microsoft.com/office/officeart/2018/2/layout/IconCircleList"/>
    <dgm:cxn modelId="{9734AA0B-3CC1-4C15-87BC-6E6C33DE2602}" type="presParOf" srcId="{C5E88A3B-B843-464E-9CD1-7E7F48F331AD}" destId="{566FAEC8-FE86-46D3-AB7A-37D6AB53FA52}" srcOrd="9" destOrd="0" presId="urn:microsoft.com/office/officeart/2018/2/layout/IconCircleList"/>
    <dgm:cxn modelId="{5FFB5B61-917D-4555-85A8-DF60AB520539}" type="presParOf" srcId="{C5E88A3B-B843-464E-9CD1-7E7F48F331AD}" destId="{1FB8749E-F1C3-443F-8679-5027A2A7E91E}" srcOrd="10" destOrd="0" presId="urn:microsoft.com/office/officeart/2018/2/layout/IconCircleList"/>
    <dgm:cxn modelId="{7B073D4B-495F-442B-AE4C-D52D3BDA0994}" type="presParOf" srcId="{1FB8749E-F1C3-443F-8679-5027A2A7E91E}" destId="{9288750F-2FBB-458F-A7FE-C457BB3C5EC3}" srcOrd="0" destOrd="0" presId="urn:microsoft.com/office/officeart/2018/2/layout/IconCircleList"/>
    <dgm:cxn modelId="{41D754D6-0FF0-496D-9BEA-1C5D453BE135}" type="presParOf" srcId="{1FB8749E-F1C3-443F-8679-5027A2A7E91E}" destId="{EC3C0C07-C5AA-4819-9BB2-F3BAD82E1375}" srcOrd="1" destOrd="0" presId="urn:microsoft.com/office/officeart/2018/2/layout/IconCircleList"/>
    <dgm:cxn modelId="{E3BC13CA-5F34-42E7-ACE2-E3AC1EA8904F}" type="presParOf" srcId="{1FB8749E-F1C3-443F-8679-5027A2A7E91E}" destId="{8972E5A9-42EB-408F-9416-B88F57D0DAE2}" srcOrd="2" destOrd="0" presId="urn:microsoft.com/office/officeart/2018/2/layout/IconCircleList"/>
    <dgm:cxn modelId="{D0F31FD0-88CE-4729-AB1D-A96FA7BEAC2A}" type="presParOf" srcId="{1FB8749E-F1C3-443F-8679-5027A2A7E91E}" destId="{E50F2691-C389-4D7E-8151-E351C0DEFED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5E1DDE-79F0-4FE1-85E5-FF09196D0B16}"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DC65243D-B717-4982-9EB2-4C9E51F01DA2}">
      <dgm:prSet/>
      <dgm:spPr/>
      <dgm:t>
        <a:bodyPr/>
        <a:lstStyle/>
        <a:p>
          <a:r>
            <a:rPr lang="en-US" b="1"/>
            <a:t>Data Preprocessing: </a:t>
          </a:r>
          <a:r>
            <a:rPr lang="en-US"/>
            <a:t>Flower images are preprocessed to standardize their size, enhance contrast, and normalize pixel values. Data augmentation techniques such as rotation, flipping, and scaling may also be applied to increase the diversity of training samples.</a:t>
          </a:r>
        </a:p>
      </dgm:t>
    </dgm:pt>
    <dgm:pt modelId="{F04FEF90-75E2-48F5-B49E-F83BE8D12115}" type="parTrans" cxnId="{AA4BC202-AA3E-4D3F-A0EB-643CF48F6D47}">
      <dgm:prSet/>
      <dgm:spPr/>
      <dgm:t>
        <a:bodyPr/>
        <a:lstStyle/>
        <a:p>
          <a:endParaRPr lang="en-US"/>
        </a:p>
      </dgm:t>
    </dgm:pt>
    <dgm:pt modelId="{2D7B3AEE-5CFD-4AAF-BFE1-C59D76912B5B}" type="sibTrans" cxnId="{AA4BC202-AA3E-4D3F-A0EB-643CF48F6D47}">
      <dgm:prSet/>
      <dgm:spPr/>
      <dgm:t>
        <a:bodyPr/>
        <a:lstStyle/>
        <a:p>
          <a:endParaRPr lang="en-US"/>
        </a:p>
      </dgm:t>
    </dgm:pt>
    <dgm:pt modelId="{3723A0BE-5D13-452E-B0FD-3DD0FC1FB480}">
      <dgm:prSet/>
      <dgm:spPr/>
      <dgm:t>
        <a:bodyPr/>
        <a:lstStyle/>
        <a:p>
          <a:r>
            <a:rPr lang="en-US" b="1"/>
            <a:t>Model Compilation: </a:t>
          </a:r>
          <a:r>
            <a:rPr lang="en-US"/>
            <a:t>Once the CNN architecture is defined, the model is compiled with appropriate loss functions (e.g., categorical cross-entropy), optimizers (e.g., Adam), and evaluation metrics (e.g., accuracy).</a:t>
          </a:r>
        </a:p>
      </dgm:t>
    </dgm:pt>
    <dgm:pt modelId="{BB74B56B-A906-45F5-B29E-56B1A7B57A84}" type="parTrans" cxnId="{3E5A876D-101F-4DAF-BEA6-AF189B404607}">
      <dgm:prSet/>
      <dgm:spPr/>
      <dgm:t>
        <a:bodyPr/>
        <a:lstStyle/>
        <a:p>
          <a:endParaRPr lang="en-US"/>
        </a:p>
      </dgm:t>
    </dgm:pt>
    <dgm:pt modelId="{401ACD8C-7B01-4D19-B960-FC47FDAA1465}" type="sibTrans" cxnId="{3E5A876D-101F-4DAF-BEA6-AF189B404607}">
      <dgm:prSet/>
      <dgm:spPr/>
      <dgm:t>
        <a:bodyPr/>
        <a:lstStyle/>
        <a:p>
          <a:endParaRPr lang="en-US"/>
        </a:p>
      </dgm:t>
    </dgm:pt>
    <dgm:pt modelId="{EFD60A06-75D4-4C35-B95E-2B81659CD49D}">
      <dgm:prSet/>
      <dgm:spPr/>
      <dgm:t>
        <a:bodyPr/>
        <a:lstStyle/>
        <a:p>
          <a:r>
            <a:rPr lang="en-US" b="1"/>
            <a:t>Training: </a:t>
          </a:r>
          <a:r>
            <a:rPr lang="en-US"/>
            <a:t>The model is trained on a labeled dataset of flower images using backpropagation and gradient descent. During training, the weights of the CNN are adjusted iteratively to minimize the loss between predicted and actual labels.</a:t>
          </a:r>
        </a:p>
      </dgm:t>
    </dgm:pt>
    <dgm:pt modelId="{ED4F5A42-5A8C-45E3-B917-38B07A44A46C}" type="parTrans" cxnId="{C236E2E9-42BC-42BF-9B2C-FC76D7EC7221}">
      <dgm:prSet/>
      <dgm:spPr/>
      <dgm:t>
        <a:bodyPr/>
        <a:lstStyle/>
        <a:p>
          <a:endParaRPr lang="en-US"/>
        </a:p>
      </dgm:t>
    </dgm:pt>
    <dgm:pt modelId="{AF998F8C-2E06-41CD-AC71-04F8C4BA143C}" type="sibTrans" cxnId="{C236E2E9-42BC-42BF-9B2C-FC76D7EC7221}">
      <dgm:prSet/>
      <dgm:spPr/>
      <dgm:t>
        <a:bodyPr/>
        <a:lstStyle/>
        <a:p>
          <a:endParaRPr lang="en-US"/>
        </a:p>
      </dgm:t>
    </dgm:pt>
    <dgm:pt modelId="{57D7B467-63EB-4E4E-814D-223150E36114}">
      <dgm:prSet/>
      <dgm:spPr/>
      <dgm:t>
        <a:bodyPr/>
        <a:lstStyle/>
        <a:p>
          <a:r>
            <a:rPr lang="en-US" b="1"/>
            <a:t>Validation: </a:t>
          </a:r>
          <a:r>
            <a:rPr lang="en-US"/>
            <a:t>Validation data is used to monitor the model's performance during training, preventing overfitting. The model's accuracy and loss metrics are evaluated on the validation set after each epoch.</a:t>
          </a:r>
        </a:p>
      </dgm:t>
    </dgm:pt>
    <dgm:pt modelId="{D4708808-6337-4005-ABFB-9A5506C3CC9C}" type="parTrans" cxnId="{018474A6-77ED-4930-A8E6-1616C05190D2}">
      <dgm:prSet/>
      <dgm:spPr/>
      <dgm:t>
        <a:bodyPr/>
        <a:lstStyle/>
        <a:p>
          <a:endParaRPr lang="en-US"/>
        </a:p>
      </dgm:t>
    </dgm:pt>
    <dgm:pt modelId="{4C2D5B59-7B1E-4F70-A028-F13FDB580266}" type="sibTrans" cxnId="{018474A6-77ED-4930-A8E6-1616C05190D2}">
      <dgm:prSet/>
      <dgm:spPr/>
      <dgm:t>
        <a:bodyPr/>
        <a:lstStyle/>
        <a:p>
          <a:endParaRPr lang="en-US"/>
        </a:p>
      </dgm:t>
    </dgm:pt>
    <dgm:pt modelId="{FBA4B854-7A5B-43F3-A2D4-581205B67359}">
      <dgm:prSet/>
      <dgm:spPr/>
      <dgm:t>
        <a:bodyPr/>
        <a:lstStyle/>
        <a:p>
          <a:r>
            <a:rPr lang="en-US" b="1"/>
            <a:t>Evaluation: </a:t>
          </a:r>
          <a:r>
            <a:rPr lang="en-US"/>
            <a:t>Once training is complete, the model is evaluated on a separate test dataset to assess its generalization performance. The accuracy and other relevant metrics are computed to measure the model's effectiveness in classifying unseen flower images.</a:t>
          </a:r>
        </a:p>
      </dgm:t>
    </dgm:pt>
    <dgm:pt modelId="{1C60B39C-1AB7-4531-A430-F9F61B620D01}" type="parTrans" cxnId="{3CBB6732-55B1-4C06-AB74-F9791B6F8BF4}">
      <dgm:prSet/>
      <dgm:spPr/>
      <dgm:t>
        <a:bodyPr/>
        <a:lstStyle/>
        <a:p>
          <a:endParaRPr lang="en-US"/>
        </a:p>
      </dgm:t>
    </dgm:pt>
    <dgm:pt modelId="{C0AB0780-6667-4E9B-BA6D-F72DB067260C}" type="sibTrans" cxnId="{3CBB6732-55B1-4C06-AB74-F9791B6F8BF4}">
      <dgm:prSet/>
      <dgm:spPr/>
      <dgm:t>
        <a:bodyPr/>
        <a:lstStyle/>
        <a:p>
          <a:endParaRPr lang="en-US"/>
        </a:p>
      </dgm:t>
    </dgm:pt>
    <dgm:pt modelId="{9A6EEE83-E35E-4025-A9EC-CA76B4E70672}" type="pres">
      <dgm:prSet presAssocID="{CA5E1DDE-79F0-4FE1-85E5-FF09196D0B16}" presName="vert0" presStyleCnt="0">
        <dgm:presLayoutVars>
          <dgm:dir/>
          <dgm:animOne val="branch"/>
          <dgm:animLvl val="lvl"/>
        </dgm:presLayoutVars>
      </dgm:prSet>
      <dgm:spPr/>
    </dgm:pt>
    <dgm:pt modelId="{1A1802F5-633B-4DDC-B17B-5AC3B3A29820}" type="pres">
      <dgm:prSet presAssocID="{DC65243D-B717-4982-9EB2-4C9E51F01DA2}" presName="thickLine" presStyleLbl="alignNode1" presStyleIdx="0" presStyleCnt="5"/>
      <dgm:spPr/>
    </dgm:pt>
    <dgm:pt modelId="{0D2245C5-BE7B-4932-BB81-3211C6F81DA3}" type="pres">
      <dgm:prSet presAssocID="{DC65243D-B717-4982-9EB2-4C9E51F01DA2}" presName="horz1" presStyleCnt="0"/>
      <dgm:spPr/>
    </dgm:pt>
    <dgm:pt modelId="{6093876A-9A2B-4BF8-BC28-95C1A6B8E7C8}" type="pres">
      <dgm:prSet presAssocID="{DC65243D-B717-4982-9EB2-4C9E51F01DA2}" presName="tx1" presStyleLbl="revTx" presStyleIdx="0" presStyleCnt="5"/>
      <dgm:spPr/>
    </dgm:pt>
    <dgm:pt modelId="{0DE04089-C4F3-40A6-BC2E-8C3828F5E3A2}" type="pres">
      <dgm:prSet presAssocID="{DC65243D-B717-4982-9EB2-4C9E51F01DA2}" presName="vert1" presStyleCnt="0"/>
      <dgm:spPr/>
    </dgm:pt>
    <dgm:pt modelId="{914BABF1-0E46-408C-912B-C4A272F56115}" type="pres">
      <dgm:prSet presAssocID="{3723A0BE-5D13-452E-B0FD-3DD0FC1FB480}" presName="thickLine" presStyleLbl="alignNode1" presStyleIdx="1" presStyleCnt="5"/>
      <dgm:spPr/>
    </dgm:pt>
    <dgm:pt modelId="{511E21CA-FFF1-4ECE-9556-E7631D4218CB}" type="pres">
      <dgm:prSet presAssocID="{3723A0BE-5D13-452E-B0FD-3DD0FC1FB480}" presName="horz1" presStyleCnt="0"/>
      <dgm:spPr/>
    </dgm:pt>
    <dgm:pt modelId="{411D7387-92B7-4DD4-9CA6-C8D22111D6D2}" type="pres">
      <dgm:prSet presAssocID="{3723A0BE-5D13-452E-B0FD-3DD0FC1FB480}" presName="tx1" presStyleLbl="revTx" presStyleIdx="1" presStyleCnt="5"/>
      <dgm:spPr/>
    </dgm:pt>
    <dgm:pt modelId="{AB08ED7E-3FD7-4634-AFAB-810C8A2DFD26}" type="pres">
      <dgm:prSet presAssocID="{3723A0BE-5D13-452E-B0FD-3DD0FC1FB480}" presName="vert1" presStyleCnt="0"/>
      <dgm:spPr/>
    </dgm:pt>
    <dgm:pt modelId="{F142B45B-864E-4E8E-B881-A7A3B4305907}" type="pres">
      <dgm:prSet presAssocID="{EFD60A06-75D4-4C35-B95E-2B81659CD49D}" presName="thickLine" presStyleLbl="alignNode1" presStyleIdx="2" presStyleCnt="5"/>
      <dgm:spPr/>
    </dgm:pt>
    <dgm:pt modelId="{C4921C9F-D9AE-4A99-AED2-2D5094FC4658}" type="pres">
      <dgm:prSet presAssocID="{EFD60A06-75D4-4C35-B95E-2B81659CD49D}" presName="horz1" presStyleCnt="0"/>
      <dgm:spPr/>
    </dgm:pt>
    <dgm:pt modelId="{862700BB-A1B1-4284-8B8C-A8D4CAA85500}" type="pres">
      <dgm:prSet presAssocID="{EFD60A06-75D4-4C35-B95E-2B81659CD49D}" presName="tx1" presStyleLbl="revTx" presStyleIdx="2" presStyleCnt="5"/>
      <dgm:spPr/>
    </dgm:pt>
    <dgm:pt modelId="{197E37A2-4E29-4937-A3A6-EA3CAD6657D6}" type="pres">
      <dgm:prSet presAssocID="{EFD60A06-75D4-4C35-B95E-2B81659CD49D}" presName="vert1" presStyleCnt="0"/>
      <dgm:spPr/>
    </dgm:pt>
    <dgm:pt modelId="{056C7B05-F9D2-41CF-A18C-57674C9EB00E}" type="pres">
      <dgm:prSet presAssocID="{57D7B467-63EB-4E4E-814D-223150E36114}" presName="thickLine" presStyleLbl="alignNode1" presStyleIdx="3" presStyleCnt="5"/>
      <dgm:spPr/>
    </dgm:pt>
    <dgm:pt modelId="{CEAEA269-6C7B-4961-A77C-0D4613107223}" type="pres">
      <dgm:prSet presAssocID="{57D7B467-63EB-4E4E-814D-223150E36114}" presName="horz1" presStyleCnt="0"/>
      <dgm:spPr/>
    </dgm:pt>
    <dgm:pt modelId="{E55C441A-E8FC-425F-92F8-C160A9AE86B2}" type="pres">
      <dgm:prSet presAssocID="{57D7B467-63EB-4E4E-814D-223150E36114}" presName="tx1" presStyleLbl="revTx" presStyleIdx="3" presStyleCnt="5"/>
      <dgm:spPr/>
    </dgm:pt>
    <dgm:pt modelId="{D29E3DD6-F6E9-46A0-B249-9A9329878D5E}" type="pres">
      <dgm:prSet presAssocID="{57D7B467-63EB-4E4E-814D-223150E36114}" presName="vert1" presStyleCnt="0"/>
      <dgm:spPr/>
    </dgm:pt>
    <dgm:pt modelId="{FACD9D59-B6E1-405A-8C3B-A62AFF6C42BE}" type="pres">
      <dgm:prSet presAssocID="{FBA4B854-7A5B-43F3-A2D4-581205B67359}" presName="thickLine" presStyleLbl="alignNode1" presStyleIdx="4" presStyleCnt="5"/>
      <dgm:spPr/>
    </dgm:pt>
    <dgm:pt modelId="{D1696FF7-6C16-4FB8-94D4-0FE61F882A80}" type="pres">
      <dgm:prSet presAssocID="{FBA4B854-7A5B-43F3-A2D4-581205B67359}" presName="horz1" presStyleCnt="0"/>
      <dgm:spPr/>
    </dgm:pt>
    <dgm:pt modelId="{DE1C34FD-9B67-49D7-B60F-CBF9C18322C7}" type="pres">
      <dgm:prSet presAssocID="{FBA4B854-7A5B-43F3-A2D4-581205B67359}" presName="tx1" presStyleLbl="revTx" presStyleIdx="4" presStyleCnt="5"/>
      <dgm:spPr/>
    </dgm:pt>
    <dgm:pt modelId="{8FC51093-2F08-428E-8CDE-3BAB8C2143A5}" type="pres">
      <dgm:prSet presAssocID="{FBA4B854-7A5B-43F3-A2D4-581205B67359}" presName="vert1" presStyleCnt="0"/>
      <dgm:spPr/>
    </dgm:pt>
  </dgm:ptLst>
  <dgm:cxnLst>
    <dgm:cxn modelId="{AA4BC202-AA3E-4D3F-A0EB-643CF48F6D47}" srcId="{CA5E1DDE-79F0-4FE1-85E5-FF09196D0B16}" destId="{DC65243D-B717-4982-9EB2-4C9E51F01DA2}" srcOrd="0" destOrd="0" parTransId="{F04FEF90-75E2-48F5-B49E-F83BE8D12115}" sibTransId="{2D7B3AEE-5CFD-4AAF-BFE1-C59D76912B5B}"/>
    <dgm:cxn modelId="{0CC4C81D-623A-45A5-847A-3EE3A6892BAC}" type="presOf" srcId="{FBA4B854-7A5B-43F3-A2D4-581205B67359}" destId="{DE1C34FD-9B67-49D7-B60F-CBF9C18322C7}" srcOrd="0" destOrd="0" presId="urn:microsoft.com/office/officeart/2008/layout/LinedList"/>
    <dgm:cxn modelId="{28D28421-95C6-4800-9D25-5C69EFEFF3DD}" type="presOf" srcId="{CA5E1DDE-79F0-4FE1-85E5-FF09196D0B16}" destId="{9A6EEE83-E35E-4025-A9EC-CA76B4E70672}" srcOrd="0" destOrd="0" presId="urn:microsoft.com/office/officeart/2008/layout/LinedList"/>
    <dgm:cxn modelId="{3CBB6732-55B1-4C06-AB74-F9791B6F8BF4}" srcId="{CA5E1DDE-79F0-4FE1-85E5-FF09196D0B16}" destId="{FBA4B854-7A5B-43F3-A2D4-581205B67359}" srcOrd="4" destOrd="0" parTransId="{1C60B39C-1AB7-4531-A430-F9F61B620D01}" sibTransId="{C0AB0780-6667-4E9B-BA6D-F72DB067260C}"/>
    <dgm:cxn modelId="{AC0EC25F-F418-498D-9D0A-08412C4BB780}" type="presOf" srcId="{3723A0BE-5D13-452E-B0FD-3DD0FC1FB480}" destId="{411D7387-92B7-4DD4-9CA6-C8D22111D6D2}" srcOrd="0" destOrd="0" presId="urn:microsoft.com/office/officeart/2008/layout/LinedList"/>
    <dgm:cxn modelId="{975EF260-B4C6-4F34-9253-6CFC4AEE211F}" type="presOf" srcId="{DC65243D-B717-4982-9EB2-4C9E51F01DA2}" destId="{6093876A-9A2B-4BF8-BC28-95C1A6B8E7C8}" srcOrd="0" destOrd="0" presId="urn:microsoft.com/office/officeart/2008/layout/LinedList"/>
    <dgm:cxn modelId="{3E5A876D-101F-4DAF-BEA6-AF189B404607}" srcId="{CA5E1DDE-79F0-4FE1-85E5-FF09196D0B16}" destId="{3723A0BE-5D13-452E-B0FD-3DD0FC1FB480}" srcOrd="1" destOrd="0" parTransId="{BB74B56B-A906-45F5-B29E-56B1A7B57A84}" sibTransId="{401ACD8C-7B01-4D19-B960-FC47FDAA1465}"/>
    <dgm:cxn modelId="{018474A6-77ED-4930-A8E6-1616C05190D2}" srcId="{CA5E1DDE-79F0-4FE1-85E5-FF09196D0B16}" destId="{57D7B467-63EB-4E4E-814D-223150E36114}" srcOrd="3" destOrd="0" parTransId="{D4708808-6337-4005-ABFB-9A5506C3CC9C}" sibTransId="{4C2D5B59-7B1E-4F70-A028-F13FDB580266}"/>
    <dgm:cxn modelId="{523379B4-5FD7-49BD-950A-25DD089E42A0}" type="presOf" srcId="{EFD60A06-75D4-4C35-B95E-2B81659CD49D}" destId="{862700BB-A1B1-4284-8B8C-A8D4CAA85500}" srcOrd="0" destOrd="0" presId="urn:microsoft.com/office/officeart/2008/layout/LinedList"/>
    <dgm:cxn modelId="{C41A19D7-26A1-490B-986F-FD4FE8CECAEA}" type="presOf" srcId="{57D7B467-63EB-4E4E-814D-223150E36114}" destId="{E55C441A-E8FC-425F-92F8-C160A9AE86B2}" srcOrd="0" destOrd="0" presId="urn:microsoft.com/office/officeart/2008/layout/LinedList"/>
    <dgm:cxn modelId="{C236E2E9-42BC-42BF-9B2C-FC76D7EC7221}" srcId="{CA5E1DDE-79F0-4FE1-85E5-FF09196D0B16}" destId="{EFD60A06-75D4-4C35-B95E-2B81659CD49D}" srcOrd="2" destOrd="0" parTransId="{ED4F5A42-5A8C-45E3-B917-38B07A44A46C}" sibTransId="{AF998F8C-2E06-41CD-AC71-04F8C4BA143C}"/>
    <dgm:cxn modelId="{25EEF46F-9FAE-4A8D-AE5C-0F7CA7A47389}" type="presParOf" srcId="{9A6EEE83-E35E-4025-A9EC-CA76B4E70672}" destId="{1A1802F5-633B-4DDC-B17B-5AC3B3A29820}" srcOrd="0" destOrd="0" presId="urn:microsoft.com/office/officeart/2008/layout/LinedList"/>
    <dgm:cxn modelId="{141A119D-18DD-4CD8-82D6-1BC10C68D2C9}" type="presParOf" srcId="{9A6EEE83-E35E-4025-A9EC-CA76B4E70672}" destId="{0D2245C5-BE7B-4932-BB81-3211C6F81DA3}" srcOrd="1" destOrd="0" presId="urn:microsoft.com/office/officeart/2008/layout/LinedList"/>
    <dgm:cxn modelId="{0DEA9459-54BC-4DE4-8700-1015ABEC3FEA}" type="presParOf" srcId="{0D2245C5-BE7B-4932-BB81-3211C6F81DA3}" destId="{6093876A-9A2B-4BF8-BC28-95C1A6B8E7C8}" srcOrd="0" destOrd="0" presId="urn:microsoft.com/office/officeart/2008/layout/LinedList"/>
    <dgm:cxn modelId="{28168D1F-336A-4985-9F56-A401F6CAE16F}" type="presParOf" srcId="{0D2245C5-BE7B-4932-BB81-3211C6F81DA3}" destId="{0DE04089-C4F3-40A6-BC2E-8C3828F5E3A2}" srcOrd="1" destOrd="0" presId="urn:microsoft.com/office/officeart/2008/layout/LinedList"/>
    <dgm:cxn modelId="{A6A92AD7-FEDD-4051-8693-AD22006269E8}" type="presParOf" srcId="{9A6EEE83-E35E-4025-A9EC-CA76B4E70672}" destId="{914BABF1-0E46-408C-912B-C4A272F56115}" srcOrd="2" destOrd="0" presId="urn:microsoft.com/office/officeart/2008/layout/LinedList"/>
    <dgm:cxn modelId="{EE7FED9F-A6CA-4046-990E-7B07F145989E}" type="presParOf" srcId="{9A6EEE83-E35E-4025-A9EC-CA76B4E70672}" destId="{511E21CA-FFF1-4ECE-9556-E7631D4218CB}" srcOrd="3" destOrd="0" presId="urn:microsoft.com/office/officeart/2008/layout/LinedList"/>
    <dgm:cxn modelId="{226F9E7F-9BFA-4B7B-AF1A-3A9F4A71DDBF}" type="presParOf" srcId="{511E21CA-FFF1-4ECE-9556-E7631D4218CB}" destId="{411D7387-92B7-4DD4-9CA6-C8D22111D6D2}" srcOrd="0" destOrd="0" presId="urn:microsoft.com/office/officeart/2008/layout/LinedList"/>
    <dgm:cxn modelId="{29C176C1-409F-448F-97C7-113C2A72E393}" type="presParOf" srcId="{511E21CA-FFF1-4ECE-9556-E7631D4218CB}" destId="{AB08ED7E-3FD7-4634-AFAB-810C8A2DFD26}" srcOrd="1" destOrd="0" presId="urn:microsoft.com/office/officeart/2008/layout/LinedList"/>
    <dgm:cxn modelId="{68C6F364-EBFE-4A51-9AC0-76FB07F8228B}" type="presParOf" srcId="{9A6EEE83-E35E-4025-A9EC-CA76B4E70672}" destId="{F142B45B-864E-4E8E-B881-A7A3B4305907}" srcOrd="4" destOrd="0" presId="urn:microsoft.com/office/officeart/2008/layout/LinedList"/>
    <dgm:cxn modelId="{A3173B35-1317-4951-8567-A89740E09A2E}" type="presParOf" srcId="{9A6EEE83-E35E-4025-A9EC-CA76B4E70672}" destId="{C4921C9F-D9AE-4A99-AED2-2D5094FC4658}" srcOrd="5" destOrd="0" presId="urn:microsoft.com/office/officeart/2008/layout/LinedList"/>
    <dgm:cxn modelId="{6861EE1F-CDFA-4D9D-9B52-90856178D2E4}" type="presParOf" srcId="{C4921C9F-D9AE-4A99-AED2-2D5094FC4658}" destId="{862700BB-A1B1-4284-8B8C-A8D4CAA85500}" srcOrd="0" destOrd="0" presId="urn:microsoft.com/office/officeart/2008/layout/LinedList"/>
    <dgm:cxn modelId="{A252823C-2A97-4CB5-B402-56D55F79E4DB}" type="presParOf" srcId="{C4921C9F-D9AE-4A99-AED2-2D5094FC4658}" destId="{197E37A2-4E29-4937-A3A6-EA3CAD6657D6}" srcOrd="1" destOrd="0" presId="urn:microsoft.com/office/officeart/2008/layout/LinedList"/>
    <dgm:cxn modelId="{02E1E5A1-BF52-41F4-B627-64C12FB52F2B}" type="presParOf" srcId="{9A6EEE83-E35E-4025-A9EC-CA76B4E70672}" destId="{056C7B05-F9D2-41CF-A18C-57674C9EB00E}" srcOrd="6" destOrd="0" presId="urn:microsoft.com/office/officeart/2008/layout/LinedList"/>
    <dgm:cxn modelId="{D684F656-B609-4E20-BE99-4CD0229447D6}" type="presParOf" srcId="{9A6EEE83-E35E-4025-A9EC-CA76B4E70672}" destId="{CEAEA269-6C7B-4961-A77C-0D4613107223}" srcOrd="7" destOrd="0" presId="urn:microsoft.com/office/officeart/2008/layout/LinedList"/>
    <dgm:cxn modelId="{7034E8EC-2541-48E4-A8DE-8F04FF2D21A7}" type="presParOf" srcId="{CEAEA269-6C7B-4961-A77C-0D4613107223}" destId="{E55C441A-E8FC-425F-92F8-C160A9AE86B2}" srcOrd="0" destOrd="0" presId="urn:microsoft.com/office/officeart/2008/layout/LinedList"/>
    <dgm:cxn modelId="{CF0A0A93-BA27-46A6-AB36-C5B2FA7EF628}" type="presParOf" srcId="{CEAEA269-6C7B-4961-A77C-0D4613107223}" destId="{D29E3DD6-F6E9-46A0-B249-9A9329878D5E}" srcOrd="1" destOrd="0" presId="urn:microsoft.com/office/officeart/2008/layout/LinedList"/>
    <dgm:cxn modelId="{4DE769BD-F91C-4D4C-A85E-AF03D3FFDB16}" type="presParOf" srcId="{9A6EEE83-E35E-4025-A9EC-CA76B4E70672}" destId="{FACD9D59-B6E1-405A-8C3B-A62AFF6C42BE}" srcOrd="8" destOrd="0" presId="urn:microsoft.com/office/officeart/2008/layout/LinedList"/>
    <dgm:cxn modelId="{A6A37E78-9A70-45BA-AB91-7A4C0B97A9C2}" type="presParOf" srcId="{9A6EEE83-E35E-4025-A9EC-CA76B4E70672}" destId="{D1696FF7-6C16-4FB8-94D4-0FE61F882A80}" srcOrd="9" destOrd="0" presId="urn:microsoft.com/office/officeart/2008/layout/LinedList"/>
    <dgm:cxn modelId="{B1AE060C-01FF-4C57-B598-347E9D15C62C}" type="presParOf" srcId="{D1696FF7-6C16-4FB8-94D4-0FE61F882A80}" destId="{DE1C34FD-9B67-49D7-B60F-CBF9C18322C7}" srcOrd="0" destOrd="0" presId="urn:microsoft.com/office/officeart/2008/layout/LinedList"/>
    <dgm:cxn modelId="{11B3FA4D-DF6C-40FB-A62D-0B056DB27EAF}" type="presParOf" srcId="{D1696FF7-6C16-4FB8-94D4-0FE61F882A80}" destId="{8FC51093-2F08-428E-8CDE-3BAB8C2143A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9A3B7-C8F0-4AEA-9CB2-ED90DF37C090}">
      <dsp:nvSpPr>
        <dsp:cNvPr id="0" name=""/>
        <dsp:cNvSpPr/>
      </dsp:nvSpPr>
      <dsp:spPr>
        <a:xfrm>
          <a:off x="460066" y="732888"/>
          <a:ext cx="941559" cy="9415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9555C-62D7-4B26-85FF-52B7C45CEF33}">
      <dsp:nvSpPr>
        <dsp:cNvPr id="0" name=""/>
        <dsp:cNvSpPr/>
      </dsp:nvSpPr>
      <dsp:spPr>
        <a:xfrm>
          <a:off x="657794" y="930616"/>
          <a:ext cx="546104" cy="54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846045-E7E4-4E0D-92E0-95B1DA810300}">
      <dsp:nvSpPr>
        <dsp:cNvPr id="0" name=""/>
        <dsp:cNvSpPr/>
      </dsp:nvSpPr>
      <dsp:spPr>
        <a:xfrm>
          <a:off x="1603388" y="732888"/>
          <a:ext cx="2219389" cy="941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Convolutional Layers: </a:t>
          </a:r>
          <a:r>
            <a:rPr lang="en-US" sz="1100" kern="1200"/>
            <a:t>The CNN starts with a series of convolutional layers designed to extract features from input flower images. These layers consist of filters that slide over the input image, detecting patterns such as edges, textures, and shapes.</a:t>
          </a:r>
        </a:p>
      </dsp:txBody>
      <dsp:txXfrm>
        <a:off x="1603388" y="732888"/>
        <a:ext cx="2219389" cy="941559"/>
      </dsp:txXfrm>
    </dsp:sp>
    <dsp:sp modelId="{A925D9CC-A997-48BF-9351-03DB4FBBE6C7}">
      <dsp:nvSpPr>
        <dsp:cNvPr id="0" name=""/>
        <dsp:cNvSpPr/>
      </dsp:nvSpPr>
      <dsp:spPr>
        <a:xfrm>
          <a:off x="4209490" y="732888"/>
          <a:ext cx="941559" cy="9415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5DAB6-36C4-4F9C-9866-6B3B78C58005}">
      <dsp:nvSpPr>
        <dsp:cNvPr id="0" name=""/>
        <dsp:cNvSpPr/>
      </dsp:nvSpPr>
      <dsp:spPr>
        <a:xfrm>
          <a:off x="4407217" y="930616"/>
          <a:ext cx="546104" cy="54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D0BB87-DDF0-44D3-944C-315699C9FA57}">
      <dsp:nvSpPr>
        <dsp:cNvPr id="0" name=""/>
        <dsp:cNvSpPr/>
      </dsp:nvSpPr>
      <dsp:spPr>
        <a:xfrm>
          <a:off x="5352812" y="732888"/>
          <a:ext cx="2219389" cy="941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Activation Functions: </a:t>
          </a:r>
          <a:r>
            <a:rPr lang="en-US" sz="1100" kern="1200"/>
            <a:t>Rectified Linear Unit (ReLU) activation functions are applied after each convolutional layer to introduce non-linearity, allowing the model to capture complex relationships within the data.</a:t>
          </a:r>
        </a:p>
      </dsp:txBody>
      <dsp:txXfrm>
        <a:off x="5352812" y="732888"/>
        <a:ext cx="2219389" cy="941559"/>
      </dsp:txXfrm>
    </dsp:sp>
    <dsp:sp modelId="{FDAECF43-C5CF-4FB5-B681-849A552776BC}">
      <dsp:nvSpPr>
        <dsp:cNvPr id="0" name=""/>
        <dsp:cNvSpPr/>
      </dsp:nvSpPr>
      <dsp:spPr>
        <a:xfrm>
          <a:off x="7958913" y="732888"/>
          <a:ext cx="941559" cy="9415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D49834-4527-4284-A665-28A6A603A906}">
      <dsp:nvSpPr>
        <dsp:cNvPr id="0" name=""/>
        <dsp:cNvSpPr/>
      </dsp:nvSpPr>
      <dsp:spPr>
        <a:xfrm>
          <a:off x="8156641" y="930616"/>
          <a:ext cx="546104" cy="54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C0846B-DEC6-4386-9322-F830EFF9B20A}">
      <dsp:nvSpPr>
        <dsp:cNvPr id="0" name=""/>
        <dsp:cNvSpPr/>
      </dsp:nvSpPr>
      <dsp:spPr>
        <a:xfrm>
          <a:off x="9102235" y="732888"/>
          <a:ext cx="2219389" cy="941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Pooling Layers: </a:t>
          </a:r>
          <a:r>
            <a:rPr lang="en-US" sz="1100" kern="1200"/>
            <a:t>Max-pooling layers follow the convolutional layers, reducing the spatial dimensions of the feature maps while retaining the most important information. This helps in reducing computational complexity and preventing overfitting.</a:t>
          </a:r>
        </a:p>
      </dsp:txBody>
      <dsp:txXfrm>
        <a:off x="9102235" y="732888"/>
        <a:ext cx="2219389" cy="941559"/>
      </dsp:txXfrm>
    </dsp:sp>
    <dsp:sp modelId="{89101F35-3C01-4B5C-A79E-FBD45CB2690D}">
      <dsp:nvSpPr>
        <dsp:cNvPr id="0" name=""/>
        <dsp:cNvSpPr/>
      </dsp:nvSpPr>
      <dsp:spPr>
        <a:xfrm>
          <a:off x="460066" y="2360366"/>
          <a:ext cx="941559" cy="9415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91DCF-A8ED-41CB-BB23-9EC04B94611A}">
      <dsp:nvSpPr>
        <dsp:cNvPr id="0" name=""/>
        <dsp:cNvSpPr/>
      </dsp:nvSpPr>
      <dsp:spPr>
        <a:xfrm>
          <a:off x="657794" y="2558093"/>
          <a:ext cx="546104" cy="54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0FB56-C2AE-4C2F-B164-1520454A3340}">
      <dsp:nvSpPr>
        <dsp:cNvPr id="0" name=""/>
        <dsp:cNvSpPr/>
      </dsp:nvSpPr>
      <dsp:spPr>
        <a:xfrm>
          <a:off x="1603388" y="2360366"/>
          <a:ext cx="2219389" cy="941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Flattening: </a:t>
          </a:r>
          <a:r>
            <a:rPr lang="en-US" sz="1100" kern="1200"/>
            <a:t>After several convolutional and pooling layers, the feature maps are flattened into a one-dimensional vector, preparing them for input into the fully connected layers.</a:t>
          </a:r>
        </a:p>
      </dsp:txBody>
      <dsp:txXfrm>
        <a:off x="1603388" y="2360366"/>
        <a:ext cx="2219389" cy="941559"/>
      </dsp:txXfrm>
    </dsp:sp>
    <dsp:sp modelId="{2C43AAC5-F17D-4BA0-982C-B96E8F2DD38A}">
      <dsp:nvSpPr>
        <dsp:cNvPr id="0" name=""/>
        <dsp:cNvSpPr/>
      </dsp:nvSpPr>
      <dsp:spPr>
        <a:xfrm>
          <a:off x="4209490" y="2360366"/>
          <a:ext cx="941559" cy="9415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07021-25C4-4105-B0AA-65C457AC9D2E}">
      <dsp:nvSpPr>
        <dsp:cNvPr id="0" name=""/>
        <dsp:cNvSpPr/>
      </dsp:nvSpPr>
      <dsp:spPr>
        <a:xfrm>
          <a:off x="4407217" y="2558093"/>
          <a:ext cx="546104" cy="5461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55A6A0-1BD8-41E2-8777-50CFA35AECCB}">
      <dsp:nvSpPr>
        <dsp:cNvPr id="0" name=""/>
        <dsp:cNvSpPr/>
      </dsp:nvSpPr>
      <dsp:spPr>
        <a:xfrm>
          <a:off x="5352812" y="2360366"/>
          <a:ext cx="2219389" cy="941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Fully Connected Layers: </a:t>
          </a:r>
          <a:r>
            <a:rPr lang="en-US" sz="1100" kern="1200"/>
            <a:t>Fully connected layers serve as the classifier, learning to map the extracted features to specific flower species. These layers integrate information from the entire image through connections to all neurons in the previous layer.</a:t>
          </a:r>
        </a:p>
      </dsp:txBody>
      <dsp:txXfrm>
        <a:off x="5352812" y="2360366"/>
        <a:ext cx="2219389" cy="941559"/>
      </dsp:txXfrm>
    </dsp:sp>
    <dsp:sp modelId="{9288750F-2FBB-458F-A7FE-C457BB3C5EC3}">
      <dsp:nvSpPr>
        <dsp:cNvPr id="0" name=""/>
        <dsp:cNvSpPr/>
      </dsp:nvSpPr>
      <dsp:spPr>
        <a:xfrm>
          <a:off x="7958913" y="2360366"/>
          <a:ext cx="941559" cy="9415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3C0C07-C5AA-4819-9BB2-F3BAD82E1375}">
      <dsp:nvSpPr>
        <dsp:cNvPr id="0" name=""/>
        <dsp:cNvSpPr/>
      </dsp:nvSpPr>
      <dsp:spPr>
        <a:xfrm>
          <a:off x="8156641" y="2558093"/>
          <a:ext cx="546104" cy="54610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0F2691-C389-4D7E-8151-E351C0DEFEDD}">
      <dsp:nvSpPr>
        <dsp:cNvPr id="0" name=""/>
        <dsp:cNvSpPr/>
      </dsp:nvSpPr>
      <dsp:spPr>
        <a:xfrm>
          <a:off x="9102235" y="2360366"/>
          <a:ext cx="2219389" cy="941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Output Layer: </a:t>
          </a:r>
          <a:r>
            <a:rPr lang="en-US" sz="1100" kern="1200"/>
            <a:t>The output layer typically consists of neurons corresponding to the number of flower species being classified. The Softmax activation function is applied to produce probability distributions over the classes, indicating the likelihood of each flower species.</a:t>
          </a:r>
        </a:p>
      </dsp:txBody>
      <dsp:txXfrm>
        <a:off x="9102235" y="2360366"/>
        <a:ext cx="2219389" cy="941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802F5-633B-4DDC-B17B-5AC3B3A29820}">
      <dsp:nvSpPr>
        <dsp:cNvPr id="0" name=""/>
        <dsp:cNvSpPr/>
      </dsp:nvSpPr>
      <dsp:spPr>
        <a:xfrm>
          <a:off x="0" y="531"/>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093876A-9A2B-4BF8-BC28-95C1A6B8E7C8}">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Data Preprocessing: </a:t>
          </a:r>
          <a:r>
            <a:rPr lang="en-US" sz="1700" kern="1200"/>
            <a:t>Flower images are preprocessed to standardize their size, enhance contrast, and normalize pixel values. Data augmentation techniques such as rotation, flipping, and scaling may also be applied to increase the diversity of training samples.</a:t>
          </a:r>
        </a:p>
      </dsp:txBody>
      <dsp:txXfrm>
        <a:off x="0" y="531"/>
        <a:ext cx="10515600" cy="870055"/>
      </dsp:txXfrm>
    </dsp:sp>
    <dsp:sp modelId="{914BABF1-0E46-408C-912B-C4A272F56115}">
      <dsp:nvSpPr>
        <dsp:cNvPr id="0" name=""/>
        <dsp:cNvSpPr/>
      </dsp:nvSpPr>
      <dsp:spPr>
        <a:xfrm>
          <a:off x="0" y="870586"/>
          <a:ext cx="10515600" cy="0"/>
        </a:xfrm>
        <a:prstGeom prst="line">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w="12700" cap="flat" cmpd="sng" algn="ctr">
          <a:solidFill>
            <a:schemeClr val="accent5">
              <a:hueOff val="-3038037"/>
              <a:satOff val="-207"/>
              <a:lumOff val="49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11D7387-92B7-4DD4-9CA6-C8D22111D6D2}">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Model Compilation: </a:t>
          </a:r>
          <a:r>
            <a:rPr lang="en-US" sz="1700" kern="1200"/>
            <a:t>Once the CNN architecture is defined, the model is compiled with appropriate loss functions (e.g., categorical cross-entropy), optimizers (e.g., Adam), and evaluation metrics (e.g., accuracy).</a:t>
          </a:r>
        </a:p>
      </dsp:txBody>
      <dsp:txXfrm>
        <a:off x="0" y="870586"/>
        <a:ext cx="10515600" cy="870055"/>
      </dsp:txXfrm>
    </dsp:sp>
    <dsp:sp modelId="{F142B45B-864E-4E8E-B881-A7A3B4305907}">
      <dsp:nvSpPr>
        <dsp:cNvPr id="0" name=""/>
        <dsp:cNvSpPr/>
      </dsp:nvSpPr>
      <dsp:spPr>
        <a:xfrm>
          <a:off x="0" y="1740641"/>
          <a:ext cx="10515600" cy="0"/>
        </a:xfrm>
        <a:prstGeom prst="line">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w="12700" cap="flat" cmpd="sng" algn="ctr">
          <a:solidFill>
            <a:schemeClr val="accent5">
              <a:hueOff val="-6076075"/>
              <a:satOff val="-413"/>
              <a:lumOff val="98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62700BB-A1B1-4284-8B8C-A8D4CAA85500}">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Training: </a:t>
          </a:r>
          <a:r>
            <a:rPr lang="en-US" sz="1700" kern="1200"/>
            <a:t>The model is trained on a labeled dataset of flower images using backpropagation and gradient descent. During training, the weights of the CNN are adjusted iteratively to minimize the loss between predicted and actual labels.</a:t>
          </a:r>
        </a:p>
      </dsp:txBody>
      <dsp:txXfrm>
        <a:off x="0" y="1740641"/>
        <a:ext cx="10515600" cy="870055"/>
      </dsp:txXfrm>
    </dsp:sp>
    <dsp:sp modelId="{056C7B05-F9D2-41CF-A18C-57674C9EB00E}">
      <dsp:nvSpPr>
        <dsp:cNvPr id="0" name=""/>
        <dsp:cNvSpPr/>
      </dsp:nvSpPr>
      <dsp:spPr>
        <a:xfrm>
          <a:off x="0" y="2610696"/>
          <a:ext cx="10515600" cy="0"/>
        </a:xfrm>
        <a:prstGeom prst="line">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w="12700" cap="flat" cmpd="sng" algn="ctr">
          <a:solidFill>
            <a:schemeClr val="accent5">
              <a:hueOff val="-9114112"/>
              <a:satOff val="-620"/>
              <a:lumOff val="147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55C441A-E8FC-425F-92F8-C160A9AE86B2}">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Validation: </a:t>
          </a:r>
          <a:r>
            <a:rPr lang="en-US" sz="1700" kern="1200"/>
            <a:t>Validation data is used to monitor the model's performance during training, preventing overfitting. The model's accuracy and loss metrics are evaluated on the validation set after each epoch.</a:t>
          </a:r>
        </a:p>
      </dsp:txBody>
      <dsp:txXfrm>
        <a:off x="0" y="2610696"/>
        <a:ext cx="10515600" cy="870055"/>
      </dsp:txXfrm>
    </dsp:sp>
    <dsp:sp modelId="{FACD9D59-B6E1-405A-8C3B-A62AFF6C42BE}">
      <dsp:nvSpPr>
        <dsp:cNvPr id="0" name=""/>
        <dsp:cNvSpPr/>
      </dsp:nvSpPr>
      <dsp:spPr>
        <a:xfrm>
          <a:off x="0" y="3480751"/>
          <a:ext cx="10515600" cy="0"/>
        </a:xfrm>
        <a:prstGeom prst="line">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w="12700" cap="flat" cmpd="sng" algn="ctr">
          <a:solidFill>
            <a:schemeClr val="accent5">
              <a:hueOff val="-12152150"/>
              <a:satOff val="-826"/>
              <a:lumOff val="196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E1C34FD-9B67-49D7-B60F-CBF9C18322C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Evaluation: </a:t>
          </a:r>
          <a:r>
            <a:rPr lang="en-US" sz="1700" kern="1200"/>
            <a:t>Once training is complete, the model is evaluated on a separate test dataset to assess its generalization performance. The accuracy and other relevant metrics are computed to measure the model's effectiveness in classifying unseen flower images.</a:t>
          </a:r>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gardening.stackexchange.com/questions/19971/identifying-this-white-wildflower"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eerj.com/articles/2106/"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smos Flower Field">
            <a:extLst>
              <a:ext uri="{FF2B5EF4-FFF2-40B4-BE49-F238E27FC236}">
                <a16:creationId xmlns:a16="http://schemas.microsoft.com/office/drawing/2014/main" id="{74E2D419-0EEE-CE91-92C2-2658C31A625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US" sz="3600" b="1" i="1">
                <a:solidFill>
                  <a:schemeClr val="bg1"/>
                </a:solidFill>
                <a:latin typeface="Times New Roman"/>
                <a:ea typeface="+mj-lt"/>
                <a:cs typeface="Times New Roman"/>
              </a:rPr>
              <a:t>OPTIMIZING FLOWER RECOGNITION: EXPLORING MACHINE LEARNING FOR FLOWER RECOGNITION AT ALLIANCE UNIVERSITY</a:t>
            </a:r>
            <a:endParaRPr lang="en-US" sz="3600">
              <a:solidFill>
                <a:schemeClr val="bg1"/>
              </a:solidFill>
            </a:endParaRPr>
          </a:p>
        </p:txBody>
      </p:sp>
      <p:sp>
        <p:nvSpPr>
          <p:cNvPr id="3" name="Subtitle 2"/>
          <p:cNvSpPr>
            <a:spLocks noGrp="1"/>
          </p:cNvSpPr>
          <p:nvPr>
            <p:ph type="subTitle" idx="1"/>
          </p:nvPr>
        </p:nvSpPr>
        <p:spPr>
          <a:xfrm>
            <a:off x="643466" y="4210305"/>
            <a:ext cx="5449479" cy="2247127"/>
          </a:xfrm>
        </p:spPr>
        <p:txBody>
          <a:bodyPr vert="horz" lIns="91440" tIns="45720" rIns="91440" bIns="45720" rtlCol="0" anchor="b">
            <a:noAutofit/>
          </a:bodyPr>
          <a:lstStyle/>
          <a:p>
            <a:pPr algn="l"/>
            <a:r>
              <a:rPr lang="en-US" sz="1600" b="1" i="1">
                <a:solidFill>
                  <a:srgbClr val="FFFFFF"/>
                </a:solidFill>
                <a:latin typeface="Times New Roman"/>
                <a:cs typeface="Times New Roman"/>
              </a:rPr>
              <a:t>-Mrs. Karpaga Lakshmi, Associate Professor</a:t>
            </a:r>
            <a:endParaRPr lang="en-US" sz="1600">
              <a:solidFill>
                <a:srgbClr val="FFFFFF"/>
              </a:solidFill>
            </a:endParaRPr>
          </a:p>
          <a:p>
            <a:pPr algn="l"/>
            <a:r>
              <a:rPr lang="en-US" sz="1600" b="1" i="1">
                <a:solidFill>
                  <a:srgbClr val="FFFFFF"/>
                </a:solidFill>
                <a:latin typeface="Times New Roman"/>
                <a:cs typeface="Times New Roman"/>
              </a:rPr>
              <a:t>Mansi Mishra, Mary Chaitra, Sonal Binji</a:t>
            </a:r>
            <a:endParaRPr lang="en-US" sz="1600">
              <a:solidFill>
                <a:srgbClr val="FFFFFF"/>
              </a:solidFill>
            </a:endParaRPr>
          </a:p>
          <a:p>
            <a:pPr algn="l"/>
            <a:r>
              <a:rPr lang="en-US" sz="1600" b="1" i="1">
                <a:solidFill>
                  <a:srgbClr val="FFFFFF"/>
                </a:solidFill>
                <a:latin typeface="Times New Roman"/>
                <a:cs typeface="Times New Roman"/>
              </a:rPr>
              <a:t>M.Sc. Data Science</a:t>
            </a:r>
            <a:endParaRPr lang="en-US" sz="1600">
              <a:solidFill>
                <a:srgbClr val="FFFFFF"/>
              </a:solidFill>
              <a:latin typeface="Aptos" panose="020B0004020202020204"/>
              <a:cs typeface="Times New Roman"/>
            </a:endParaRPr>
          </a:p>
          <a:p>
            <a:pPr algn="l"/>
            <a:r>
              <a:rPr lang="en-US" sz="1600" b="1" i="1">
                <a:solidFill>
                  <a:srgbClr val="FFFFFF"/>
                </a:solidFill>
                <a:latin typeface="Times New Roman"/>
                <a:cs typeface="Times New Roman"/>
              </a:rPr>
              <a:t>Alliance School of Applied Mathematics</a:t>
            </a:r>
            <a:endParaRPr lang="en-US" sz="1600">
              <a:solidFill>
                <a:srgbClr val="FFFFFF"/>
              </a:solidFill>
            </a:endParaRPr>
          </a:p>
          <a:p>
            <a:pPr algn="l"/>
            <a:r>
              <a:rPr lang="en-US" sz="1600" b="1" i="1">
                <a:solidFill>
                  <a:srgbClr val="FFFFFF"/>
                </a:solidFill>
                <a:latin typeface="Times New Roman"/>
                <a:cs typeface="Times New Roman"/>
              </a:rPr>
              <a:t>Alliance University, Bangalore</a:t>
            </a:r>
            <a:endParaRPr lang="en-US" sz="160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509E-337C-B514-E616-D32CDF9DD001}"/>
              </a:ext>
            </a:extLst>
          </p:cNvPr>
          <p:cNvSpPr>
            <a:spLocks noGrp="1"/>
          </p:cNvSpPr>
          <p:nvPr>
            <p:ph type="title"/>
          </p:nvPr>
        </p:nvSpPr>
        <p:spPr>
          <a:xfrm>
            <a:off x="832908" y="841375"/>
            <a:ext cx="10515600" cy="1325563"/>
          </a:xfrm>
        </p:spPr>
        <p:txBody>
          <a:bodyPr>
            <a:normAutofit/>
          </a:bodyPr>
          <a:lstStyle/>
          <a:p>
            <a:pPr algn="ctr"/>
            <a:r>
              <a:rPr lang="en-US" sz="4000" b="1" dirty="0">
                <a:solidFill>
                  <a:srgbClr val="4472C4"/>
                </a:solidFill>
                <a:ea typeface="+mj-lt"/>
                <a:cs typeface="+mj-lt"/>
              </a:rPr>
              <a:t>Model Architecture</a:t>
            </a:r>
            <a:endParaRPr lang="en-US" sz="4000" b="1">
              <a:solidFill>
                <a:srgbClr val="4472C4"/>
              </a:solidFill>
            </a:endParaRPr>
          </a:p>
        </p:txBody>
      </p:sp>
      <p:graphicFrame>
        <p:nvGraphicFramePr>
          <p:cNvPr id="5" name="Content Placeholder 2">
            <a:extLst>
              <a:ext uri="{FF2B5EF4-FFF2-40B4-BE49-F238E27FC236}">
                <a16:creationId xmlns:a16="http://schemas.microsoft.com/office/drawing/2014/main" id="{C16C3B65-C49B-989E-4281-84B3E99DC050}"/>
              </a:ext>
            </a:extLst>
          </p:cNvPr>
          <p:cNvGraphicFramePr>
            <a:graphicFrameLocks noGrp="1"/>
          </p:cNvGraphicFramePr>
          <p:nvPr>
            <p:ph idx="1"/>
            <p:extLst>
              <p:ext uri="{D42A27DB-BD31-4B8C-83A1-F6EECF244321}">
                <p14:modId xmlns:p14="http://schemas.microsoft.com/office/powerpoint/2010/main" val="307164380"/>
              </p:ext>
            </p:extLst>
          </p:nvPr>
        </p:nvGraphicFramePr>
        <p:xfrm>
          <a:off x="205154" y="2171456"/>
          <a:ext cx="11781692" cy="4034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72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D182213-FE39-C9BA-CF55-1AC543E06CBD}"/>
              </a:ext>
            </a:extLst>
          </p:cNvPr>
          <p:cNvPicPr>
            <a:picLocks noChangeAspect="1"/>
          </p:cNvPicPr>
          <p:nvPr/>
        </p:nvPicPr>
        <p:blipFill rotWithShape="1">
          <a:blip r:embed="rId2">
            <a:alphaModFix amt="35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4C8F0E03-1812-85DB-E31B-86C5205A065D}"/>
              </a:ext>
            </a:extLst>
          </p:cNvPr>
          <p:cNvSpPr>
            <a:spLocks noGrp="1"/>
          </p:cNvSpPr>
          <p:nvPr>
            <p:ph type="title"/>
          </p:nvPr>
        </p:nvSpPr>
        <p:spPr>
          <a:xfrm>
            <a:off x="838200" y="365125"/>
            <a:ext cx="10515600" cy="1325563"/>
          </a:xfrm>
        </p:spPr>
        <p:txBody>
          <a:bodyPr>
            <a:normAutofit/>
          </a:bodyPr>
          <a:lstStyle/>
          <a:p>
            <a:r>
              <a:rPr lang="en-US" b="1">
                <a:solidFill>
                  <a:srgbClr val="FFFFFF"/>
                </a:solidFill>
                <a:ea typeface="+mj-lt"/>
                <a:cs typeface="+mj-lt"/>
              </a:rPr>
              <a:t>Training Workflow</a:t>
            </a:r>
            <a:endParaRPr lang="en-US">
              <a:solidFill>
                <a:srgbClr val="FFFFFF"/>
              </a:solidFill>
              <a:ea typeface="+mj-lt"/>
              <a:cs typeface="+mj-lt"/>
            </a:endParaRPr>
          </a:p>
        </p:txBody>
      </p:sp>
      <p:graphicFrame>
        <p:nvGraphicFramePr>
          <p:cNvPr id="17" name="Content Placeholder 2">
            <a:extLst>
              <a:ext uri="{FF2B5EF4-FFF2-40B4-BE49-F238E27FC236}">
                <a16:creationId xmlns:a16="http://schemas.microsoft.com/office/drawing/2014/main" id="{BD84B0C4-5AD9-47B5-E0E1-ED952DF3CACF}"/>
              </a:ext>
            </a:extLst>
          </p:cNvPr>
          <p:cNvGraphicFramePr>
            <a:graphicFrameLocks noGrp="1"/>
          </p:cNvGraphicFramePr>
          <p:nvPr>
            <p:ph idx="1"/>
            <p:extLst>
              <p:ext uri="{D42A27DB-BD31-4B8C-83A1-F6EECF244321}">
                <p14:modId xmlns:p14="http://schemas.microsoft.com/office/powerpoint/2010/main" val="5751189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40025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5ADE-EEAD-D3E5-7B2D-80256EFB6351}"/>
              </a:ext>
            </a:extLst>
          </p:cNvPr>
          <p:cNvSpPr>
            <a:spLocks noGrp="1"/>
          </p:cNvSpPr>
          <p:nvPr>
            <p:ph type="title"/>
          </p:nvPr>
        </p:nvSpPr>
        <p:spPr>
          <a:xfrm>
            <a:off x="5856140" y="317828"/>
            <a:ext cx="6164410" cy="1397179"/>
          </a:xfrm>
        </p:spPr>
        <p:txBody>
          <a:bodyPr anchor="t">
            <a:normAutofit/>
          </a:bodyPr>
          <a:lstStyle/>
          <a:p>
            <a:pPr algn="ctr"/>
            <a:r>
              <a:rPr lang="en-US" sz="3200" b="1" dirty="0">
                <a:solidFill>
                  <a:srgbClr val="0E9ED5"/>
                </a:solidFill>
                <a:ea typeface="+mj-lt"/>
                <a:cs typeface="+mj-lt"/>
              </a:rPr>
              <a:t>Loss Plot</a:t>
            </a:r>
            <a:endParaRPr lang="en-US" sz="3200" b="1">
              <a:solidFill>
                <a:srgbClr val="0E9ED5"/>
              </a:solidFill>
            </a:endParaRPr>
          </a:p>
        </p:txBody>
      </p:sp>
      <p:pic>
        <p:nvPicPr>
          <p:cNvPr id="4" name="Picture 3" descr="A graph with blue and orange lines&#10;&#10;Description automatically generated">
            <a:extLst>
              <a:ext uri="{FF2B5EF4-FFF2-40B4-BE49-F238E27FC236}">
                <a16:creationId xmlns:a16="http://schemas.microsoft.com/office/drawing/2014/main" id="{F356258C-6180-0857-D876-887652B36CDD}"/>
              </a:ext>
            </a:extLst>
          </p:cNvPr>
          <p:cNvPicPr>
            <a:picLocks noChangeAspect="1"/>
          </p:cNvPicPr>
          <p:nvPr/>
        </p:nvPicPr>
        <p:blipFill>
          <a:blip r:embed="rId2"/>
          <a:stretch>
            <a:fillRect/>
          </a:stretch>
        </p:blipFill>
        <p:spPr>
          <a:xfrm>
            <a:off x="170623" y="1517740"/>
            <a:ext cx="5111562" cy="3824081"/>
          </a:xfrm>
          <a:prstGeom prst="rect">
            <a:avLst/>
          </a:prstGeom>
        </p:spPr>
      </p:pic>
      <p:cxnSp>
        <p:nvCxnSpPr>
          <p:cNvPr id="22" name="Straight Connector 2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227026-2C25-8668-5D2B-49D49CEAA0A2}"/>
              </a:ext>
            </a:extLst>
          </p:cNvPr>
          <p:cNvSpPr>
            <a:spLocks noGrp="1"/>
          </p:cNvSpPr>
          <p:nvPr>
            <p:ph idx="1"/>
          </p:nvPr>
        </p:nvSpPr>
        <p:spPr>
          <a:xfrm>
            <a:off x="5438098" y="1164760"/>
            <a:ext cx="6428631" cy="5353331"/>
          </a:xfrm>
        </p:spPr>
        <p:txBody>
          <a:bodyPr vert="horz" lIns="91440" tIns="45720" rIns="91440" bIns="45720" rtlCol="0" anchor="t">
            <a:noAutofit/>
          </a:bodyPr>
          <a:lstStyle/>
          <a:p>
            <a:pPr marL="0" indent="0">
              <a:buNone/>
            </a:pPr>
            <a:r>
              <a:rPr lang="en-US" sz="1300" b="1" dirty="0">
                <a:ea typeface="+mn-lt"/>
                <a:cs typeface="+mn-lt"/>
              </a:rPr>
              <a:t>X-axis:</a:t>
            </a:r>
            <a:r>
              <a:rPr lang="en-US" sz="1300" dirty="0">
                <a:ea typeface="+mn-lt"/>
                <a:cs typeface="+mn-lt"/>
              </a:rPr>
              <a:t> The number of epochs, representing the iterations of the training process.</a:t>
            </a:r>
          </a:p>
          <a:p>
            <a:pPr marL="0" indent="0">
              <a:buNone/>
            </a:pPr>
            <a:r>
              <a:rPr lang="en-US" sz="1300" b="1" dirty="0">
                <a:ea typeface="+mn-lt"/>
                <a:cs typeface="+mn-lt"/>
              </a:rPr>
              <a:t>Y-axis:</a:t>
            </a:r>
            <a:r>
              <a:rPr lang="en-US" sz="1300" dirty="0">
                <a:ea typeface="+mn-lt"/>
                <a:cs typeface="+mn-lt"/>
              </a:rPr>
              <a:t> The loss value, which quantifies the error between the model's predictions and the actual labels.</a:t>
            </a:r>
            <a:endParaRPr lang="en-US" sz="1300"/>
          </a:p>
          <a:p>
            <a:pPr marL="0" indent="0">
              <a:buNone/>
            </a:pPr>
            <a:r>
              <a:rPr lang="en-US" sz="1300" b="1" dirty="0">
                <a:ea typeface="+mn-lt"/>
                <a:cs typeface="+mn-lt"/>
              </a:rPr>
              <a:t>Training Loss:</a:t>
            </a:r>
            <a:r>
              <a:rPr lang="en-US" sz="1300" dirty="0">
                <a:ea typeface="+mn-lt"/>
                <a:cs typeface="+mn-lt"/>
              </a:rPr>
              <a:t> The loss computed on the training dataset during each epoch. It measures how well the model is fitting the training data.</a:t>
            </a:r>
            <a:endParaRPr lang="en-US" sz="1300"/>
          </a:p>
          <a:p>
            <a:pPr marL="0" indent="0">
              <a:buNone/>
            </a:pPr>
            <a:r>
              <a:rPr lang="en-US" sz="1300" b="1" dirty="0">
                <a:ea typeface="+mn-lt"/>
                <a:cs typeface="+mn-lt"/>
              </a:rPr>
              <a:t>Validation Loss:</a:t>
            </a:r>
            <a:r>
              <a:rPr lang="en-US" sz="1300" dirty="0">
                <a:ea typeface="+mn-lt"/>
                <a:cs typeface="+mn-lt"/>
              </a:rPr>
              <a:t> The loss computed on a separate validation dataset that the model hasn't seen during training. It indicates how well the model is generalizing to unseen data.</a:t>
            </a:r>
            <a:endParaRPr lang="en-US" sz="1300"/>
          </a:p>
          <a:p>
            <a:pPr marL="0" indent="0">
              <a:buNone/>
            </a:pPr>
            <a:r>
              <a:rPr lang="en-US" sz="1300" b="1" dirty="0">
                <a:ea typeface="+mn-lt"/>
                <a:cs typeface="+mn-lt"/>
              </a:rPr>
              <a:t>Interpretation:</a:t>
            </a:r>
            <a:endParaRPr lang="en-US" sz="1300"/>
          </a:p>
          <a:p>
            <a:r>
              <a:rPr lang="en-US" sz="1300" b="1" dirty="0">
                <a:ea typeface="+mn-lt"/>
                <a:cs typeface="+mn-lt"/>
              </a:rPr>
              <a:t>Decreasing Loss:</a:t>
            </a:r>
            <a:r>
              <a:rPr lang="en-US" sz="1300" dirty="0">
                <a:ea typeface="+mn-lt"/>
                <a:cs typeface="+mn-lt"/>
              </a:rPr>
              <a:t> As training progresses, both training and validation loss typically decrease. This indicates that the model is learning to make better predictions.</a:t>
            </a:r>
            <a:endParaRPr lang="en-US" sz="1300" dirty="0"/>
          </a:p>
          <a:p>
            <a:r>
              <a:rPr lang="en-US" sz="1200" b="1" dirty="0">
                <a:ea typeface="+mn-lt"/>
                <a:cs typeface="+mn-lt"/>
              </a:rPr>
              <a:t>Convergence:</a:t>
            </a:r>
            <a:r>
              <a:rPr lang="en-US" sz="1200" dirty="0">
                <a:ea typeface="+mn-lt"/>
                <a:cs typeface="+mn-lt"/>
              </a:rPr>
              <a:t> Ideally, both training and validation loss stabilize, indicating that the model has converged to its optimal performance.</a:t>
            </a:r>
            <a:endParaRPr lang="en-US" sz="1300" dirty="0">
              <a:ea typeface="+mn-lt"/>
              <a:cs typeface="+mn-lt"/>
            </a:endParaRPr>
          </a:p>
          <a:p>
            <a:r>
              <a:rPr lang="en-US" sz="1300" b="1" dirty="0">
                <a:ea typeface="+mn-lt"/>
                <a:cs typeface="+mn-lt"/>
              </a:rPr>
              <a:t>Overfitting:</a:t>
            </a:r>
            <a:r>
              <a:rPr lang="en-US" sz="1300" dirty="0">
                <a:ea typeface="+mn-lt"/>
                <a:cs typeface="+mn-lt"/>
              </a:rPr>
              <a:t> If the training loss continues to decrease while the validation loss starts to increase or remains stagnant, it suggests that the model is overfitting to the training data.</a:t>
            </a:r>
            <a:endParaRPr lang="en-US" sz="1300"/>
          </a:p>
          <a:p>
            <a:r>
              <a:rPr lang="en-US" sz="1300" b="1" dirty="0">
                <a:ea typeface="+mn-lt"/>
                <a:cs typeface="+mn-lt"/>
              </a:rPr>
              <a:t>Underfitting:</a:t>
            </a:r>
            <a:r>
              <a:rPr lang="en-US" sz="1300" dirty="0">
                <a:ea typeface="+mn-lt"/>
                <a:cs typeface="+mn-lt"/>
              </a:rPr>
              <a:t> High values of both training and validation loss suggest underfitting, indicating that the model is too simple to capture the patterns in the data.</a:t>
            </a:r>
            <a:endParaRPr lang="en-US" sz="1300"/>
          </a:p>
          <a:p>
            <a:pPr marL="0" indent="0">
              <a:buNone/>
            </a:pPr>
            <a:r>
              <a:rPr lang="en-US" sz="1300" b="1" dirty="0">
                <a:ea typeface="+mn-lt"/>
                <a:cs typeface="+mn-lt"/>
              </a:rPr>
              <a:t>Usage:</a:t>
            </a:r>
            <a:endParaRPr lang="en-US" sz="1300"/>
          </a:p>
          <a:p>
            <a:r>
              <a:rPr lang="en-US" sz="1300" b="1" dirty="0">
                <a:ea typeface="+mn-lt"/>
                <a:cs typeface="+mn-lt"/>
              </a:rPr>
              <a:t>Performance Evaluation:</a:t>
            </a:r>
            <a:r>
              <a:rPr lang="en-US" sz="1300" dirty="0">
                <a:ea typeface="+mn-lt"/>
                <a:cs typeface="+mn-lt"/>
              </a:rPr>
              <a:t> The loss plot helps assess the performance of the model during training and detect any issues such as overfitting or underfitting.</a:t>
            </a:r>
            <a:endParaRPr lang="en-US" sz="1300"/>
          </a:p>
        </p:txBody>
      </p:sp>
    </p:spTree>
    <p:extLst>
      <p:ext uri="{BB962C8B-B14F-4D97-AF65-F5344CB8AC3E}">
        <p14:creationId xmlns:p14="http://schemas.microsoft.com/office/powerpoint/2010/main" val="398615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5D0A-4C40-A5B6-26C4-7734BED245E6}"/>
              </a:ext>
            </a:extLst>
          </p:cNvPr>
          <p:cNvSpPr>
            <a:spLocks noGrp="1"/>
          </p:cNvSpPr>
          <p:nvPr>
            <p:ph type="title"/>
          </p:nvPr>
        </p:nvSpPr>
        <p:spPr>
          <a:xfrm>
            <a:off x="105674" y="196348"/>
            <a:ext cx="6211636" cy="1401183"/>
          </a:xfrm>
        </p:spPr>
        <p:txBody>
          <a:bodyPr anchor="t">
            <a:normAutofit/>
          </a:bodyPr>
          <a:lstStyle/>
          <a:p>
            <a:pPr algn="ctr"/>
            <a:r>
              <a:rPr lang="en-US" sz="3200" b="1" dirty="0">
                <a:solidFill>
                  <a:srgbClr val="0E9ED5"/>
                </a:solidFill>
                <a:ea typeface="+mj-lt"/>
                <a:cs typeface="+mj-lt"/>
              </a:rPr>
              <a:t>Accuracy Plot</a:t>
            </a:r>
            <a:endParaRPr lang="en-US" sz="3200" dirty="0">
              <a:solidFill>
                <a:srgbClr val="0E9ED5"/>
              </a:solidFill>
            </a:endParaRPr>
          </a:p>
        </p:txBody>
      </p:sp>
      <p:cxnSp>
        <p:nvCxnSpPr>
          <p:cNvPr id="20" name="Straight Connector 1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6A4CA7-E370-9E4E-0D86-FA0FF43F3699}"/>
              </a:ext>
            </a:extLst>
          </p:cNvPr>
          <p:cNvSpPr>
            <a:spLocks noGrp="1"/>
          </p:cNvSpPr>
          <p:nvPr>
            <p:ph idx="1"/>
          </p:nvPr>
        </p:nvSpPr>
        <p:spPr>
          <a:xfrm>
            <a:off x="105674" y="974260"/>
            <a:ext cx="6343928" cy="5179851"/>
          </a:xfrm>
        </p:spPr>
        <p:txBody>
          <a:bodyPr vert="horz" lIns="91440" tIns="45720" rIns="91440" bIns="45720" rtlCol="0" anchor="t">
            <a:noAutofit/>
          </a:bodyPr>
          <a:lstStyle/>
          <a:p>
            <a:pPr marL="0" indent="0">
              <a:buNone/>
            </a:pPr>
            <a:r>
              <a:rPr lang="en-US" sz="1300" b="1" dirty="0">
                <a:ea typeface="+mn-lt"/>
                <a:cs typeface="+mn-lt"/>
              </a:rPr>
              <a:t>X-axis:</a:t>
            </a:r>
            <a:r>
              <a:rPr lang="en-US" sz="1300" dirty="0">
                <a:ea typeface="+mn-lt"/>
                <a:cs typeface="+mn-lt"/>
              </a:rPr>
              <a:t> The number of epochs, representing the iterations of the training process.</a:t>
            </a:r>
          </a:p>
          <a:p>
            <a:pPr marL="0" indent="0">
              <a:buNone/>
            </a:pPr>
            <a:r>
              <a:rPr lang="en-US" sz="1300" b="1" dirty="0">
                <a:ea typeface="+mn-lt"/>
                <a:cs typeface="+mn-lt"/>
              </a:rPr>
              <a:t>Y-axis:</a:t>
            </a:r>
            <a:r>
              <a:rPr lang="en-US" sz="1300" dirty="0">
                <a:ea typeface="+mn-lt"/>
                <a:cs typeface="+mn-lt"/>
              </a:rPr>
              <a:t> The accuracy value, which measures the proportion of correctly classified images.</a:t>
            </a:r>
            <a:endParaRPr lang="en-US" sz="1300"/>
          </a:p>
          <a:p>
            <a:pPr marL="0" indent="0">
              <a:buNone/>
            </a:pPr>
            <a:r>
              <a:rPr lang="en-US" sz="1300" b="1" dirty="0">
                <a:ea typeface="+mn-lt"/>
                <a:cs typeface="+mn-lt"/>
              </a:rPr>
              <a:t>Training Accuracy:</a:t>
            </a:r>
            <a:r>
              <a:rPr lang="en-US" sz="1300" dirty="0">
                <a:ea typeface="+mn-lt"/>
                <a:cs typeface="+mn-lt"/>
              </a:rPr>
              <a:t> The accuracy computed on the training dataset during each epoch. It indicates how well the model is performing on the training data.</a:t>
            </a:r>
            <a:endParaRPr lang="en-US" sz="1300"/>
          </a:p>
          <a:p>
            <a:pPr marL="0" indent="0">
              <a:buNone/>
            </a:pPr>
            <a:r>
              <a:rPr lang="en-US" sz="1300" b="1" dirty="0">
                <a:ea typeface="+mn-lt"/>
                <a:cs typeface="+mn-lt"/>
              </a:rPr>
              <a:t>Validation Accuracy:</a:t>
            </a:r>
            <a:r>
              <a:rPr lang="en-US" sz="1300" dirty="0">
                <a:ea typeface="+mn-lt"/>
                <a:cs typeface="+mn-lt"/>
              </a:rPr>
              <a:t> The accuracy computed on a separate validation dataset that the model hasn't encountered during training. It reflects the model's ability to generalize to new, unseen data.</a:t>
            </a:r>
            <a:endParaRPr lang="en-US" sz="1300"/>
          </a:p>
          <a:p>
            <a:pPr marL="0" indent="0">
              <a:buNone/>
            </a:pPr>
            <a:r>
              <a:rPr lang="en-US" sz="1300" b="1" dirty="0">
                <a:ea typeface="+mn-lt"/>
                <a:cs typeface="+mn-lt"/>
              </a:rPr>
              <a:t>Interpretation:</a:t>
            </a:r>
            <a:endParaRPr lang="en-US" sz="1300"/>
          </a:p>
          <a:p>
            <a:r>
              <a:rPr lang="en-US" sz="1300" b="1" dirty="0">
                <a:ea typeface="+mn-lt"/>
                <a:cs typeface="+mn-lt"/>
              </a:rPr>
              <a:t>Increasing Accuracy:</a:t>
            </a:r>
            <a:r>
              <a:rPr lang="en-US" sz="1300" dirty="0">
                <a:ea typeface="+mn-lt"/>
                <a:cs typeface="+mn-lt"/>
              </a:rPr>
              <a:t> As training progresses, both training and validation accuracy typically increase. This suggests that the model is improving its ability to classify images correctly.</a:t>
            </a:r>
            <a:endParaRPr lang="en-US" sz="1300"/>
          </a:p>
          <a:p>
            <a:r>
              <a:rPr lang="en-US" sz="1300" b="1" dirty="0">
                <a:ea typeface="+mn-lt"/>
                <a:cs typeface="+mn-lt"/>
              </a:rPr>
              <a:t>Convergence:</a:t>
            </a:r>
            <a:r>
              <a:rPr lang="en-US" sz="1300" dirty="0">
                <a:ea typeface="+mn-lt"/>
                <a:cs typeface="+mn-lt"/>
              </a:rPr>
              <a:t> Ideally, both training and validation accuracy stabilize, indicating that the model has converged to its optimal performance.</a:t>
            </a:r>
            <a:endParaRPr lang="en-US" sz="1300"/>
          </a:p>
          <a:p>
            <a:r>
              <a:rPr lang="en-US" sz="1300" b="1" dirty="0">
                <a:ea typeface="+mn-lt"/>
                <a:cs typeface="+mn-lt"/>
              </a:rPr>
              <a:t>Overfitting Detection:</a:t>
            </a:r>
            <a:r>
              <a:rPr lang="en-US" sz="1300" dirty="0">
                <a:ea typeface="+mn-lt"/>
                <a:cs typeface="+mn-lt"/>
              </a:rPr>
              <a:t> If the training accuracy continues to improve while the validation accuracy starts to decrease or remains stagnant, it indicates overfitting, where the model is memorizing the training data rather than learning generalizable patterns.</a:t>
            </a:r>
            <a:endParaRPr lang="en-US" sz="1300"/>
          </a:p>
          <a:p>
            <a:r>
              <a:rPr lang="en-US" sz="1300" b="1" dirty="0">
                <a:ea typeface="+mn-lt"/>
                <a:cs typeface="+mn-lt"/>
              </a:rPr>
              <a:t>Underfitting Detection:</a:t>
            </a:r>
            <a:r>
              <a:rPr lang="en-US" sz="1300" dirty="0">
                <a:ea typeface="+mn-lt"/>
                <a:cs typeface="+mn-lt"/>
              </a:rPr>
              <a:t> Low values of both training and validation accuracy suggest underfitting, indicating that the model is too simple to capture the patterns in the data.</a:t>
            </a:r>
            <a:endParaRPr lang="en-US" sz="1300"/>
          </a:p>
          <a:p>
            <a:pPr marL="0" indent="0">
              <a:buNone/>
            </a:pPr>
            <a:r>
              <a:rPr lang="en-US" sz="1300" b="1" dirty="0">
                <a:ea typeface="+mn-lt"/>
                <a:cs typeface="+mn-lt"/>
              </a:rPr>
              <a:t>Usage:</a:t>
            </a:r>
            <a:endParaRPr lang="en-US" sz="1300"/>
          </a:p>
          <a:p>
            <a:r>
              <a:rPr lang="en-US" sz="1300" b="1" dirty="0">
                <a:ea typeface="+mn-lt"/>
                <a:cs typeface="+mn-lt"/>
              </a:rPr>
              <a:t>Performance Assessment:</a:t>
            </a:r>
            <a:r>
              <a:rPr lang="en-US" sz="1300" dirty="0">
                <a:ea typeface="+mn-lt"/>
                <a:cs typeface="+mn-lt"/>
              </a:rPr>
              <a:t> The accuracy plot provides insights into how well the model is learning to classify flower images accurately.</a:t>
            </a:r>
            <a:endParaRPr lang="en-US" sz="1300"/>
          </a:p>
        </p:txBody>
      </p:sp>
      <p:pic>
        <p:nvPicPr>
          <p:cNvPr id="4" name="Picture 3" descr="A graph with blue and orange lines&#10;&#10;Description automatically generated">
            <a:extLst>
              <a:ext uri="{FF2B5EF4-FFF2-40B4-BE49-F238E27FC236}">
                <a16:creationId xmlns:a16="http://schemas.microsoft.com/office/drawing/2014/main" id="{3219329E-D4AF-45DA-3464-E50E69F7257B}"/>
              </a:ext>
            </a:extLst>
          </p:cNvPr>
          <p:cNvPicPr>
            <a:picLocks noChangeAspect="1"/>
          </p:cNvPicPr>
          <p:nvPr/>
        </p:nvPicPr>
        <p:blipFill>
          <a:blip r:embed="rId2"/>
          <a:stretch>
            <a:fillRect/>
          </a:stretch>
        </p:blipFill>
        <p:spPr>
          <a:xfrm>
            <a:off x="6580165" y="1436158"/>
            <a:ext cx="5334160" cy="3987285"/>
          </a:xfrm>
          <a:prstGeom prst="rect">
            <a:avLst/>
          </a:prstGeom>
        </p:spPr>
      </p:pic>
    </p:spTree>
    <p:extLst>
      <p:ext uri="{BB962C8B-B14F-4D97-AF65-F5344CB8AC3E}">
        <p14:creationId xmlns:p14="http://schemas.microsoft.com/office/powerpoint/2010/main" val="121888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24D60-1C55-4692-1FF2-7EA40C3A7785}"/>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dirty="0">
                <a:latin typeface="+mj-lt"/>
                <a:ea typeface="+mj-ea"/>
                <a:cs typeface="+mj-cs"/>
              </a:rPr>
              <a:t>Model Summary</a:t>
            </a:r>
            <a:endParaRPr lang="en-US" sz="3400" b="1" kern="1200" dirty="0">
              <a:latin typeface="+mj-lt"/>
            </a:endParaRPr>
          </a:p>
        </p:txBody>
      </p:sp>
      <p:sp>
        <p:nvSpPr>
          <p:cNvPr id="15"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D65A7F41-1139-34F4-C77C-EC5A6F7F484A}"/>
              </a:ext>
            </a:extLst>
          </p:cNvPr>
          <p:cNvSpPr txBox="1"/>
          <p:nvPr/>
        </p:nvSpPr>
        <p:spPr>
          <a:xfrm>
            <a:off x="411480" y="2496526"/>
            <a:ext cx="4595554" cy="367457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1700" dirty="0"/>
              <a:t>The model consists of three convolutional layers (</a:t>
            </a:r>
            <a:r>
              <a:rPr lang="en-US" sz="1700" b="1" dirty="0"/>
              <a:t>Conv2D</a:t>
            </a:r>
            <a:r>
              <a:rPr lang="en-US" sz="1700" dirty="0"/>
              <a:t>), each followed by a max-pooling layer (</a:t>
            </a:r>
            <a:r>
              <a:rPr lang="en-US" sz="1700" b="1" dirty="0"/>
              <a:t>MaxPooling2D</a:t>
            </a:r>
            <a:r>
              <a:rPr lang="en-US" sz="1700" dirty="0"/>
              <a:t>).</a:t>
            </a:r>
          </a:p>
          <a:p>
            <a:pPr marL="285750" indent="-228600">
              <a:lnSpc>
                <a:spcPct val="90000"/>
              </a:lnSpc>
              <a:spcAft>
                <a:spcPts val="600"/>
              </a:spcAft>
              <a:buFont typeface="Arial" panose="020B0604020202020204" pitchFamily="34" charset="0"/>
              <a:buChar char="•"/>
            </a:pPr>
            <a:r>
              <a:rPr lang="en-US" sz="1700" dirty="0"/>
              <a:t>The output shape of the convolutional layers changes as the spatial dimensions are reduced due to pooling operations.</a:t>
            </a:r>
          </a:p>
          <a:p>
            <a:pPr marL="285750" indent="-228600">
              <a:lnSpc>
                <a:spcPct val="90000"/>
              </a:lnSpc>
              <a:spcAft>
                <a:spcPts val="600"/>
              </a:spcAft>
              <a:buFont typeface="Arial" panose="020B0604020202020204" pitchFamily="34" charset="0"/>
              <a:buChar char="•"/>
            </a:pPr>
            <a:r>
              <a:rPr lang="en-US" sz="1700" dirty="0"/>
              <a:t>The </a:t>
            </a:r>
            <a:r>
              <a:rPr lang="en-US" sz="1700" b="1" dirty="0"/>
              <a:t>Flatten</a:t>
            </a:r>
            <a:r>
              <a:rPr lang="en-US" sz="1700" dirty="0"/>
              <a:t> layer converts the 2D feature maps into a 1D vector to be fed into the fully connected layers.</a:t>
            </a:r>
          </a:p>
          <a:p>
            <a:pPr marL="285750" indent="-228600">
              <a:lnSpc>
                <a:spcPct val="90000"/>
              </a:lnSpc>
              <a:spcAft>
                <a:spcPts val="600"/>
              </a:spcAft>
              <a:buFont typeface="Arial" panose="020B0604020202020204" pitchFamily="34" charset="0"/>
              <a:buChar char="•"/>
            </a:pPr>
            <a:r>
              <a:rPr lang="en-US" sz="1700" dirty="0"/>
              <a:t>The model ends with two fully connected (</a:t>
            </a:r>
            <a:r>
              <a:rPr lang="en-US" sz="1700" b="1" dirty="0"/>
              <a:t>Dense</a:t>
            </a:r>
            <a:r>
              <a:rPr lang="en-US" sz="1700" dirty="0"/>
              <a:t>) layers, with the final layer having 5 units corresponding to the number of flower classes to be recognized.</a:t>
            </a:r>
          </a:p>
          <a:p>
            <a:pPr marL="285750" indent="-228600">
              <a:lnSpc>
                <a:spcPct val="90000"/>
              </a:lnSpc>
              <a:spcAft>
                <a:spcPts val="600"/>
              </a:spcAft>
              <a:buFont typeface="Arial" panose="020B0604020202020204" pitchFamily="34" charset="0"/>
              <a:buChar char="•"/>
            </a:pPr>
            <a:r>
              <a:rPr lang="en-US" sz="1700" dirty="0"/>
              <a:t>The total number of trainable parameters in the model is 4,143,749.</a:t>
            </a:r>
          </a:p>
          <a:p>
            <a:pPr indent="-228600">
              <a:lnSpc>
                <a:spcPct val="90000"/>
              </a:lnSpc>
              <a:spcAft>
                <a:spcPts val="600"/>
              </a:spcAft>
              <a:buFont typeface="Arial" panose="020B0604020202020204" pitchFamily="34" charset="0"/>
              <a:buChar char="•"/>
            </a:pPr>
            <a:endParaRPr lang="en-US" sz="1700" dirty="0"/>
          </a:p>
        </p:txBody>
      </p:sp>
      <p:pic>
        <p:nvPicPr>
          <p:cNvPr id="4" name="Content Placeholder 3" descr="A screenshot of a computer program&#10;&#10;Description automatically generated">
            <a:extLst>
              <a:ext uri="{FF2B5EF4-FFF2-40B4-BE49-F238E27FC236}">
                <a16:creationId xmlns:a16="http://schemas.microsoft.com/office/drawing/2014/main" id="{8206016C-654A-3B77-9EC5-3BC8D993FB0E}"/>
              </a:ext>
            </a:extLst>
          </p:cNvPr>
          <p:cNvPicPr>
            <a:picLocks noGrp="1" noChangeAspect="1"/>
          </p:cNvPicPr>
          <p:nvPr>
            <p:ph idx="1"/>
          </p:nvPr>
        </p:nvPicPr>
        <p:blipFill>
          <a:blip r:embed="rId2"/>
          <a:stretch>
            <a:fillRect/>
          </a:stretch>
        </p:blipFill>
        <p:spPr>
          <a:xfrm>
            <a:off x="5385816" y="631941"/>
            <a:ext cx="6440424" cy="5538763"/>
          </a:xfrm>
          <a:prstGeom prst="rect">
            <a:avLst/>
          </a:prstGeom>
        </p:spPr>
      </p:pic>
    </p:spTree>
    <p:extLst>
      <p:ext uri="{BB962C8B-B14F-4D97-AF65-F5344CB8AC3E}">
        <p14:creationId xmlns:p14="http://schemas.microsoft.com/office/powerpoint/2010/main" val="3012447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CBE7-1228-A4FC-63C5-1A2D48C2D591}"/>
              </a:ext>
            </a:extLst>
          </p:cNvPr>
          <p:cNvSpPr>
            <a:spLocks noGrp="1"/>
          </p:cNvSpPr>
          <p:nvPr>
            <p:ph type="title"/>
          </p:nvPr>
        </p:nvSpPr>
        <p:spPr>
          <a:xfrm>
            <a:off x="5980638" y="1128094"/>
            <a:ext cx="5262386" cy="1415270"/>
          </a:xfrm>
        </p:spPr>
        <p:txBody>
          <a:bodyPr anchor="t">
            <a:normAutofit/>
          </a:bodyPr>
          <a:lstStyle/>
          <a:p>
            <a:r>
              <a:rPr lang="en-US" sz="3200" b="1">
                <a:ea typeface="+mj-lt"/>
                <a:cs typeface="+mj-lt"/>
              </a:rPr>
              <a:t>Conclusion</a:t>
            </a:r>
            <a:endParaRPr lang="en-US" sz="3200"/>
          </a:p>
        </p:txBody>
      </p:sp>
      <p:pic>
        <p:nvPicPr>
          <p:cNvPr id="4" name="Picture 3" descr="A collage of images of a purple flower&#10;&#10;Description automatically generated">
            <a:extLst>
              <a:ext uri="{FF2B5EF4-FFF2-40B4-BE49-F238E27FC236}">
                <a16:creationId xmlns:a16="http://schemas.microsoft.com/office/drawing/2014/main" id="{D66C5D42-1B94-D202-FD1F-C0A4389BDF47}"/>
              </a:ext>
            </a:extLst>
          </p:cNvPr>
          <p:cNvPicPr>
            <a:picLocks noChangeAspect="1"/>
          </p:cNvPicPr>
          <p:nvPr/>
        </p:nvPicPr>
        <p:blipFill rotWithShape="1">
          <a:blip r:embed="rId2"/>
          <a:srcRect t="6704" b="6704"/>
          <a:stretch/>
        </p:blipFill>
        <p:spPr>
          <a:xfrm>
            <a:off x="1" y="1"/>
            <a:ext cx="5262386" cy="3429000"/>
          </a:xfrm>
          <a:prstGeom prst="rect">
            <a:avLst/>
          </a:prstGeom>
        </p:spPr>
      </p:pic>
      <p:cxnSp>
        <p:nvCxnSpPr>
          <p:cNvPr id="10" name="Straight Connector 9">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521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descr="A collage of images of a purple flower&#10;&#10;Description automatically generated">
            <a:extLst>
              <a:ext uri="{FF2B5EF4-FFF2-40B4-BE49-F238E27FC236}">
                <a16:creationId xmlns:a16="http://schemas.microsoft.com/office/drawing/2014/main" id="{C64F64F6-2CF6-688C-FB03-57DA9D428DD1}"/>
              </a:ext>
            </a:extLst>
          </p:cNvPr>
          <p:cNvPicPr>
            <a:picLocks noChangeAspect="1"/>
          </p:cNvPicPr>
          <p:nvPr/>
        </p:nvPicPr>
        <p:blipFill rotWithShape="1">
          <a:blip r:embed="rId2"/>
          <a:srcRect r="-1" b="13526"/>
          <a:stretch/>
        </p:blipFill>
        <p:spPr>
          <a:xfrm>
            <a:off x="-7252" y="3429000"/>
            <a:ext cx="5269639" cy="3429000"/>
          </a:xfrm>
          <a:prstGeom prst="rect">
            <a:avLst/>
          </a:prstGeom>
        </p:spPr>
      </p:pic>
      <p:sp>
        <p:nvSpPr>
          <p:cNvPr id="3" name="Content Placeholder 2">
            <a:extLst>
              <a:ext uri="{FF2B5EF4-FFF2-40B4-BE49-F238E27FC236}">
                <a16:creationId xmlns:a16="http://schemas.microsoft.com/office/drawing/2014/main" id="{9E60757F-3CE3-45B0-38A8-98B3A3E66AFF}"/>
              </a:ext>
            </a:extLst>
          </p:cNvPr>
          <p:cNvSpPr>
            <a:spLocks noGrp="1"/>
          </p:cNvSpPr>
          <p:nvPr>
            <p:ph idx="1"/>
          </p:nvPr>
        </p:nvSpPr>
        <p:spPr>
          <a:xfrm>
            <a:off x="5980638" y="2543364"/>
            <a:ext cx="5262385" cy="3599019"/>
          </a:xfrm>
        </p:spPr>
        <p:txBody>
          <a:bodyPr vert="horz" lIns="91440" tIns="45720" rIns="91440" bIns="45720" rtlCol="0">
            <a:normAutofit/>
          </a:bodyPr>
          <a:lstStyle/>
          <a:p>
            <a:pPr marL="0" indent="0">
              <a:buNone/>
            </a:pPr>
            <a:r>
              <a:rPr lang="en-US" sz="1700">
                <a:ea typeface="+mn-lt"/>
                <a:cs typeface="+mn-lt"/>
              </a:rPr>
              <a:t>In summary, the literature review underscores a significant transition from traditional to deep learning frameworks in flower recognition, leading to unprecedented advancements in accuracy. Future research could prioritize refining models, exploring innovative architectures, and diversifying datasets to tackle real-world challenges. The outlined model framework provides a robust approach to deep learning tasks, with CNNs at its core for image classification. Lastly, Alliance University's collaborative and interdisciplinary efforts are recognized for their contributions to advancing flower recognition technology.</a:t>
            </a:r>
            <a:endParaRPr lang="en-US" sz="1700"/>
          </a:p>
        </p:txBody>
      </p:sp>
    </p:spTree>
    <p:extLst>
      <p:ext uri="{BB962C8B-B14F-4D97-AF65-F5344CB8AC3E}">
        <p14:creationId xmlns:p14="http://schemas.microsoft.com/office/powerpoint/2010/main" val="947771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grid of flowers&#10;&#10;Description automatically generated">
            <a:extLst>
              <a:ext uri="{FF2B5EF4-FFF2-40B4-BE49-F238E27FC236}">
                <a16:creationId xmlns:a16="http://schemas.microsoft.com/office/drawing/2014/main" id="{63A3C137-955A-2C8F-077B-DE7915FBACBB}"/>
              </a:ext>
            </a:extLst>
          </p:cNvPr>
          <p:cNvPicPr>
            <a:picLocks noChangeAspect="1"/>
          </p:cNvPicPr>
          <p:nvPr/>
        </p:nvPicPr>
        <p:blipFill rotWithShape="1">
          <a:blip r:embed="rId2">
            <a:alphaModFix amt="50000"/>
          </a:blip>
          <a:srcRect l="9938" r="305"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15A476C2-7349-C931-41E1-C0E35EC3710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chemeClr val="bg1"/>
                </a:solidFill>
              </a:rPr>
              <a:t>THANK YOU</a:t>
            </a: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0728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white flowers&#10;&#10;Description automatically generated">
            <a:extLst>
              <a:ext uri="{FF2B5EF4-FFF2-40B4-BE49-F238E27FC236}">
                <a16:creationId xmlns:a16="http://schemas.microsoft.com/office/drawing/2014/main" id="{1DBA8174-2B7C-9A52-AE16-1558907D8F9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0574" b="14176"/>
          <a:stretch/>
        </p:blipFill>
        <p:spPr>
          <a:xfrm>
            <a:off x="20" y="10"/>
            <a:ext cx="12191980" cy="6857990"/>
          </a:xfrm>
          <a:prstGeom prst="rect">
            <a:avLst/>
          </a:prstGeom>
        </p:spPr>
      </p:pic>
      <p:sp>
        <p:nvSpPr>
          <p:cNvPr id="2" name="Title 1">
            <a:extLst>
              <a:ext uri="{FF2B5EF4-FFF2-40B4-BE49-F238E27FC236}">
                <a16:creationId xmlns:a16="http://schemas.microsoft.com/office/drawing/2014/main" id="{7E904EF3-0A68-8025-B79B-3EE69E3378CF}"/>
              </a:ext>
            </a:extLst>
          </p:cNvPr>
          <p:cNvSpPr>
            <a:spLocks noGrp="1"/>
          </p:cNvSpPr>
          <p:nvPr>
            <p:ph type="title"/>
          </p:nvPr>
        </p:nvSpPr>
        <p:spPr>
          <a:xfrm>
            <a:off x="838200" y="365125"/>
            <a:ext cx="10515600" cy="1325563"/>
          </a:xfrm>
        </p:spPr>
        <p:txBody>
          <a:bodyPr>
            <a:normAutofit/>
          </a:bodyPr>
          <a:lstStyle/>
          <a:p>
            <a:r>
              <a:rPr lang="en-US" b="1">
                <a:solidFill>
                  <a:srgbClr val="FFFFFF"/>
                </a:solidFill>
                <a:ea typeface="+mj-lt"/>
                <a:cs typeface="+mj-lt"/>
              </a:rPr>
              <a:t>Abstract</a:t>
            </a:r>
            <a:endParaRPr lang="en-US">
              <a:solidFill>
                <a:srgbClr val="FFFFFF"/>
              </a:solidFill>
            </a:endParaRPr>
          </a:p>
        </p:txBody>
      </p:sp>
      <p:sp>
        <p:nvSpPr>
          <p:cNvPr id="3" name="Content Placeholder 2">
            <a:extLst>
              <a:ext uri="{FF2B5EF4-FFF2-40B4-BE49-F238E27FC236}">
                <a16:creationId xmlns:a16="http://schemas.microsoft.com/office/drawing/2014/main" id="{C6141C1E-2779-6659-EE35-FB5F49B04C4B}"/>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buNone/>
            </a:pPr>
            <a:r>
              <a:rPr lang="en-US" sz="2900">
                <a:solidFill>
                  <a:srgbClr val="FFFFFF"/>
                </a:solidFill>
                <a:ea typeface="+mn-lt"/>
                <a:cs typeface="+mn-lt"/>
              </a:rPr>
              <a:t>The abstract delves into the realm of image classification through machine learning, with a specific emphasis on categorizing various species of flowers. It highlights the utilization of convolutional neural networks (CNNs) as a pivotal tool in this endeavor, aiming to enhance precision in flower recognition. The integration of machine learning classifiers further refines the accuracy of the classification process. Keywords associated with this research include flower identification, convolutional neural networks, and machine learning classifiers.</a:t>
            </a:r>
            <a:endParaRPr lang="en-US" sz="2900">
              <a:solidFill>
                <a:srgbClr val="FFFFFF"/>
              </a:solidFill>
            </a:endParaRPr>
          </a:p>
        </p:txBody>
      </p:sp>
    </p:spTree>
    <p:extLst>
      <p:ext uri="{BB962C8B-B14F-4D97-AF65-F5344CB8AC3E}">
        <p14:creationId xmlns:p14="http://schemas.microsoft.com/office/powerpoint/2010/main" val="274525804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EC43-193C-07AE-8649-09CE7DD5DC97}"/>
              </a:ext>
            </a:extLst>
          </p:cNvPr>
          <p:cNvSpPr>
            <a:spLocks noGrp="1"/>
          </p:cNvSpPr>
          <p:nvPr>
            <p:ph type="title"/>
          </p:nvPr>
        </p:nvSpPr>
        <p:spPr>
          <a:xfrm>
            <a:off x="214544" y="207144"/>
            <a:ext cx="5334000" cy="1708246"/>
          </a:xfrm>
        </p:spPr>
        <p:txBody>
          <a:bodyPr anchor="ctr">
            <a:normAutofit/>
          </a:bodyPr>
          <a:lstStyle/>
          <a:p>
            <a:r>
              <a:rPr lang="en-US" sz="4000" b="1">
                <a:ea typeface="+mj-lt"/>
                <a:cs typeface="+mj-lt"/>
              </a:rPr>
              <a:t>Introduction</a:t>
            </a:r>
            <a:endParaRPr lang="en-US" sz="4000"/>
          </a:p>
        </p:txBody>
      </p:sp>
      <p:sp>
        <p:nvSpPr>
          <p:cNvPr id="3" name="Content Placeholder 2">
            <a:extLst>
              <a:ext uri="{FF2B5EF4-FFF2-40B4-BE49-F238E27FC236}">
                <a16:creationId xmlns:a16="http://schemas.microsoft.com/office/drawing/2014/main" id="{4CE418E9-8420-AC62-28A1-3CD5E040C6CA}"/>
              </a:ext>
            </a:extLst>
          </p:cNvPr>
          <p:cNvSpPr>
            <a:spLocks noGrp="1"/>
          </p:cNvSpPr>
          <p:nvPr>
            <p:ph idx="1"/>
          </p:nvPr>
        </p:nvSpPr>
        <p:spPr>
          <a:xfrm>
            <a:off x="216872" y="2124414"/>
            <a:ext cx="6424251" cy="3769835"/>
          </a:xfrm>
        </p:spPr>
        <p:txBody>
          <a:bodyPr vert="horz" lIns="91440" tIns="45720" rIns="91440" bIns="45720" rtlCol="0" anchor="ctr">
            <a:noAutofit/>
          </a:bodyPr>
          <a:lstStyle/>
          <a:p>
            <a:pPr marL="0" indent="0">
              <a:buNone/>
            </a:pPr>
            <a:r>
              <a:rPr lang="en-US" sz="2300">
                <a:ea typeface="+mn-lt"/>
                <a:cs typeface="+mn-lt"/>
              </a:rPr>
              <a:t>We recognize the significance of flower recognition across agriculture, environmental conservation, and botanical studies. However, challenges arise from manual inspection by specialists and the vast diversity of flower species. Machine learning, especially convolutional neural networks (CNNs), offers a solution by enabling precise flower species detection and developing robust classifiers trained on extensive datasets. At Alliance University, research efforts leverage faculty expertise and resources, fostering interdisciplinary collaboration to address these challenges effectively.</a:t>
            </a:r>
            <a:endParaRPr lang="en-US" sz="2300"/>
          </a:p>
        </p:txBody>
      </p:sp>
      <p:sp>
        <p:nvSpPr>
          <p:cNvPr id="77" name="Rectangle 76">
            <a:extLst>
              <a:ext uri="{FF2B5EF4-FFF2-40B4-BE49-F238E27FC236}">
                <a16:creationId xmlns:a16="http://schemas.microsoft.com/office/drawing/2014/main" id="{0D05C9B4-B5C9-2D4D-23C9-CEE72646F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generated image&#10;&#10;Description automatically generated">
            <a:extLst>
              <a:ext uri="{FF2B5EF4-FFF2-40B4-BE49-F238E27FC236}">
                <a16:creationId xmlns:a16="http://schemas.microsoft.com/office/drawing/2014/main" id="{EEDD1F88-13C6-47AA-C5A4-5A961DACAD8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65367" y="398584"/>
            <a:ext cx="3243065" cy="6058285"/>
          </a:xfrm>
          <a:prstGeom prst="rect">
            <a:avLst/>
          </a:prstGeom>
        </p:spPr>
      </p:pic>
    </p:spTree>
    <p:extLst>
      <p:ext uri="{BB962C8B-B14F-4D97-AF65-F5344CB8AC3E}">
        <p14:creationId xmlns:p14="http://schemas.microsoft.com/office/powerpoint/2010/main" val="3566301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2632E-7C68-06BB-ADAB-0D829F2C3C53}"/>
              </a:ext>
            </a:extLst>
          </p:cNvPr>
          <p:cNvSpPr>
            <a:spLocks noGrp="1"/>
          </p:cNvSpPr>
          <p:nvPr>
            <p:ph type="title"/>
          </p:nvPr>
        </p:nvSpPr>
        <p:spPr>
          <a:xfrm>
            <a:off x="1943227" y="-1110101"/>
            <a:ext cx="5801917" cy="2228760"/>
          </a:xfrm>
        </p:spPr>
        <p:txBody>
          <a:bodyPr anchor="b">
            <a:normAutofit/>
          </a:bodyPr>
          <a:lstStyle/>
          <a:p>
            <a:r>
              <a:rPr lang="en-US" sz="4000" b="1">
                <a:solidFill>
                  <a:srgbClr val="156082"/>
                </a:solidFill>
                <a:ea typeface="+mj-lt"/>
                <a:cs typeface="+mj-lt"/>
              </a:rPr>
              <a:t>Literature Review</a:t>
            </a:r>
            <a:endParaRPr lang="en-US" sz="4000">
              <a:solidFill>
                <a:srgbClr val="156082"/>
              </a:solidFill>
            </a:endParaRPr>
          </a:p>
        </p:txBody>
      </p:sp>
      <p:pic>
        <p:nvPicPr>
          <p:cNvPr id="7" name="Graphic 6" descr="Flower in pot">
            <a:extLst>
              <a:ext uri="{FF2B5EF4-FFF2-40B4-BE49-F238E27FC236}">
                <a16:creationId xmlns:a16="http://schemas.microsoft.com/office/drawing/2014/main" id="{F4AA7D9D-0817-3E8A-2758-503C4AFE82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8EC9B5CA-6055-052D-39EA-8A8BE65F2EE1}"/>
              </a:ext>
            </a:extLst>
          </p:cNvPr>
          <p:cNvSpPr>
            <a:spLocks noGrp="1"/>
          </p:cNvSpPr>
          <p:nvPr>
            <p:ph idx="1"/>
          </p:nvPr>
        </p:nvSpPr>
        <p:spPr>
          <a:xfrm>
            <a:off x="1937368" y="1356957"/>
            <a:ext cx="5451475" cy="5250047"/>
          </a:xfrm>
        </p:spPr>
        <p:txBody>
          <a:bodyPr vert="horz" lIns="91440" tIns="45720" rIns="91440" bIns="45720" rtlCol="0" anchor="t">
            <a:noAutofit/>
          </a:bodyPr>
          <a:lstStyle/>
          <a:p>
            <a:pPr marL="0" indent="0">
              <a:buNone/>
            </a:pPr>
            <a:r>
              <a:rPr lang="en-US" sz="2400">
                <a:ea typeface="+mn-lt"/>
                <a:cs typeface="+mn-lt"/>
              </a:rPr>
              <a:t>Recent advancements in flower recognition have seen a significant integration of image processing with deep learning techniques, marking a notable shift in approach. Several studies have focused on enhancing flower recognition systems through this integration. These endeavors have led to improved accuracy and robustness in identifying flowers across various datasets. Moreover, the applications of these advancements span diverse fields, highlighting the versatility and potential impact of this technology beyond botanical studies.</a:t>
            </a:r>
            <a:endParaRPr lang="en-US" sz="2400"/>
          </a:p>
        </p:txBody>
      </p:sp>
      <p:pic>
        <p:nvPicPr>
          <p:cNvPr id="9" name="Graphic 8" descr="Flower in pot">
            <a:extLst>
              <a:ext uri="{FF2B5EF4-FFF2-40B4-BE49-F238E27FC236}">
                <a16:creationId xmlns:a16="http://schemas.microsoft.com/office/drawing/2014/main" id="{885C6ECE-2010-46D4-9BAD-E3158C8F48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46959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bougainvilleas blooming outdoors - bougainvillea stock pictures, royalty-free photos &amp; images">
            <a:extLst>
              <a:ext uri="{FF2B5EF4-FFF2-40B4-BE49-F238E27FC236}">
                <a16:creationId xmlns:a16="http://schemas.microsoft.com/office/drawing/2014/main" id="{BFF5FA73-24C3-8184-D998-F4BDD856E229}"/>
              </a:ext>
            </a:extLst>
          </p:cNvPr>
          <p:cNvPicPr>
            <a:picLocks noChangeAspect="1"/>
          </p:cNvPicPr>
          <p:nvPr/>
        </p:nvPicPr>
        <p:blipFill rotWithShape="1">
          <a:blip r:embed="rId2">
            <a:alphaModFix amt="40000"/>
          </a:blip>
          <a:srcRect l="10142" r="7608" b="-1"/>
          <a:stretch/>
        </p:blipFill>
        <p:spPr>
          <a:xfrm>
            <a:off x="20" y="10"/>
            <a:ext cx="8450297" cy="6857990"/>
          </a:xfrm>
          <a:prstGeom prst="rect">
            <a:avLst/>
          </a:prstGeom>
        </p:spPr>
      </p:pic>
      <p:sp>
        <p:nvSpPr>
          <p:cNvPr id="2" name="Title 1">
            <a:extLst>
              <a:ext uri="{FF2B5EF4-FFF2-40B4-BE49-F238E27FC236}">
                <a16:creationId xmlns:a16="http://schemas.microsoft.com/office/drawing/2014/main" id="{9ECB6DF1-3E01-75D7-DC39-7A504B18E345}"/>
              </a:ext>
            </a:extLst>
          </p:cNvPr>
          <p:cNvSpPr>
            <a:spLocks noGrp="1"/>
          </p:cNvSpPr>
          <p:nvPr>
            <p:ph type="title"/>
          </p:nvPr>
        </p:nvSpPr>
        <p:spPr>
          <a:xfrm>
            <a:off x="549678" y="2621"/>
            <a:ext cx="5673005" cy="1501870"/>
          </a:xfrm>
        </p:spPr>
        <p:txBody>
          <a:bodyPr>
            <a:normAutofit/>
          </a:bodyPr>
          <a:lstStyle/>
          <a:p>
            <a:r>
              <a:rPr lang="en-US" b="1">
                <a:solidFill>
                  <a:srgbClr val="F3F1BC"/>
                </a:solidFill>
                <a:ea typeface="+mj-lt"/>
                <a:cs typeface="+mj-lt"/>
              </a:rPr>
              <a:t>Bougainvillea</a:t>
            </a:r>
            <a:endParaRPr lang="en-US" b="1">
              <a:solidFill>
                <a:srgbClr val="F3F1BC"/>
              </a:solidFill>
            </a:endParaRPr>
          </a:p>
        </p:txBody>
      </p:sp>
      <p:sp>
        <p:nvSpPr>
          <p:cNvPr id="3" name="Content Placeholder 2">
            <a:extLst>
              <a:ext uri="{FF2B5EF4-FFF2-40B4-BE49-F238E27FC236}">
                <a16:creationId xmlns:a16="http://schemas.microsoft.com/office/drawing/2014/main" id="{B530C30F-26CB-B6FE-0189-FA7DC3B2C057}"/>
              </a:ext>
            </a:extLst>
          </p:cNvPr>
          <p:cNvSpPr>
            <a:spLocks noGrp="1"/>
          </p:cNvSpPr>
          <p:nvPr>
            <p:ph idx="1"/>
          </p:nvPr>
        </p:nvSpPr>
        <p:spPr>
          <a:xfrm>
            <a:off x="327735" y="1272834"/>
            <a:ext cx="5766319" cy="3957178"/>
          </a:xfrm>
        </p:spPr>
        <p:txBody>
          <a:bodyPr vert="horz" lIns="91440" tIns="45720" rIns="91440" bIns="45720" rtlCol="0" anchor="t">
            <a:noAutofit/>
          </a:bodyPr>
          <a:lstStyle/>
          <a:p>
            <a:pPr>
              <a:buNone/>
            </a:pPr>
            <a:r>
              <a:rPr lang="en-US" sz="1500">
                <a:solidFill>
                  <a:schemeClr val="bg1"/>
                </a:solidFill>
                <a:ea typeface="+mn-lt"/>
                <a:cs typeface="+mn-lt"/>
              </a:rPr>
              <a:t>      Bougainvillea, a genus comprising ornamental vines, bushes, and trees primarily found in eastern South America, showcases vibrant inflorescences with bracts encircling the flowers, adding to its aesthetic appeal.</a:t>
            </a:r>
          </a:p>
          <a:p>
            <a:pPr>
              <a:buNone/>
            </a:pPr>
            <a:r>
              <a:rPr lang="en-US" sz="1500" b="1">
                <a:solidFill>
                  <a:schemeClr val="bg1"/>
                </a:solidFill>
                <a:ea typeface="+mn-lt"/>
                <a:cs typeface="+mn-lt"/>
              </a:rPr>
              <a:t>      Potential Medical Uses:</a:t>
            </a:r>
          </a:p>
          <a:p>
            <a:pPr>
              <a:buFont typeface="Arial"/>
              <a:buChar char="•"/>
            </a:pPr>
            <a:r>
              <a:rPr lang="en-US" sz="1500" b="1" i="1" u="sng">
                <a:solidFill>
                  <a:schemeClr val="bg1"/>
                </a:solidFill>
                <a:ea typeface="+mn-lt"/>
                <a:cs typeface="+mn-lt"/>
              </a:rPr>
              <a:t>Anti-inflammatory Properties:</a:t>
            </a:r>
            <a:r>
              <a:rPr lang="en-US" sz="1500" b="1">
                <a:solidFill>
                  <a:schemeClr val="bg1"/>
                </a:solidFill>
                <a:ea typeface="+mn-lt"/>
                <a:cs typeface="+mn-lt"/>
              </a:rPr>
              <a:t> </a:t>
            </a:r>
            <a:r>
              <a:rPr lang="en-US" sz="1500">
                <a:solidFill>
                  <a:schemeClr val="bg1"/>
                </a:solidFill>
                <a:ea typeface="+mn-lt"/>
                <a:cs typeface="+mn-lt"/>
              </a:rPr>
              <a:t>Bougainvillea exhibits anti-inflammatory properties that may help alleviate inflammation-related conditions.</a:t>
            </a:r>
            <a:endParaRPr lang="en-US" sz="1500">
              <a:solidFill>
                <a:schemeClr val="bg1"/>
              </a:solidFill>
            </a:endParaRPr>
          </a:p>
          <a:p>
            <a:pPr>
              <a:buFont typeface="Arial"/>
              <a:buChar char="•"/>
            </a:pPr>
            <a:r>
              <a:rPr lang="en-US" sz="1500" b="1" i="1" u="sng">
                <a:solidFill>
                  <a:schemeClr val="bg1"/>
                </a:solidFill>
                <a:ea typeface="+mn-lt"/>
                <a:cs typeface="+mn-lt"/>
              </a:rPr>
              <a:t>Antioxidant Effects:</a:t>
            </a:r>
            <a:r>
              <a:rPr lang="en-US" sz="1500" b="1" i="1">
                <a:solidFill>
                  <a:schemeClr val="bg1"/>
                </a:solidFill>
                <a:ea typeface="+mn-lt"/>
                <a:cs typeface="+mn-lt"/>
              </a:rPr>
              <a:t> </a:t>
            </a:r>
            <a:r>
              <a:rPr lang="en-US" sz="1500">
                <a:solidFill>
                  <a:schemeClr val="bg1"/>
                </a:solidFill>
                <a:ea typeface="+mn-lt"/>
                <a:cs typeface="+mn-lt"/>
              </a:rPr>
              <a:t>The plant's components offer antioxidant effects, which can neutralize harmful free radicals and promote overall health.</a:t>
            </a:r>
            <a:endParaRPr lang="en-US" sz="1500">
              <a:solidFill>
                <a:schemeClr val="bg1"/>
              </a:solidFill>
            </a:endParaRPr>
          </a:p>
          <a:p>
            <a:pPr>
              <a:buFont typeface="Arial"/>
              <a:buChar char="•"/>
            </a:pPr>
            <a:r>
              <a:rPr lang="en-US" sz="1500" b="1" i="1" u="sng">
                <a:solidFill>
                  <a:schemeClr val="bg1"/>
                </a:solidFill>
                <a:ea typeface="+mn-lt"/>
                <a:cs typeface="+mn-lt"/>
              </a:rPr>
              <a:t>Wound Healing Properties:</a:t>
            </a:r>
            <a:r>
              <a:rPr lang="en-US" sz="1500" b="1" i="1">
                <a:solidFill>
                  <a:schemeClr val="bg1"/>
                </a:solidFill>
                <a:ea typeface="+mn-lt"/>
                <a:cs typeface="+mn-lt"/>
              </a:rPr>
              <a:t> </a:t>
            </a:r>
            <a:r>
              <a:rPr lang="en-US" sz="1500">
                <a:solidFill>
                  <a:schemeClr val="bg1"/>
                </a:solidFill>
                <a:ea typeface="+mn-lt"/>
                <a:cs typeface="+mn-lt"/>
              </a:rPr>
              <a:t>Bougainvillea possesses properties conducive to wound healing, aiding in the regeneration of damaged tissues.</a:t>
            </a:r>
          </a:p>
          <a:p>
            <a:pPr>
              <a:buFont typeface="Arial"/>
              <a:buChar char="•"/>
            </a:pPr>
            <a:r>
              <a:rPr lang="en-US" sz="1500" b="1" i="1" u="sng">
                <a:solidFill>
                  <a:schemeClr val="bg1"/>
                </a:solidFill>
                <a:ea typeface="+mn-lt"/>
                <a:cs typeface="+mn-lt"/>
              </a:rPr>
              <a:t>Treatment for Digestive Disorders:</a:t>
            </a:r>
            <a:r>
              <a:rPr lang="en-US" sz="1500" b="1" i="1">
                <a:solidFill>
                  <a:schemeClr val="bg1"/>
                </a:solidFill>
                <a:ea typeface="+mn-lt"/>
                <a:cs typeface="+mn-lt"/>
              </a:rPr>
              <a:t> </a:t>
            </a:r>
            <a:r>
              <a:rPr lang="en-US" sz="1500">
                <a:solidFill>
                  <a:schemeClr val="bg1"/>
                </a:solidFill>
                <a:ea typeface="+mn-lt"/>
                <a:cs typeface="+mn-lt"/>
              </a:rPr>
              <a:t>Certain compounds in Bougainvillea may be beneficial for managing digestive disorders and promoting gastrointestinal health.</a:t>
            </a:r>
            <a:endParaRPr lang="en-US" sz="1500">
              <a:solidFill>
                <a:schemeClr val="bg1"/>
              </a:solidFill>
            </a:endParaRPr>
          </a:p>
          <a:p>
            <a:pPr>
              <a:buFont typeface="Arial"/>
              <a:buChar char="•"/>
            </a:pPr>
            <a:r>
              <a:rPr lang="en-US" sz="1500" b="1" i="1" u="sng">
                <a:solidFill>
                  <a:schemeClr val="bg1"/>
                </a:solidFill>
                <a:ea typeface="+mn-lt"/>
                <a:cs typeface="+mn-lt"/>
              </a:rPr>
              <a:t>Management of Respiratory Conditions:</a:t>
            </a:r>
            <a:r>
              <a:rPr lang="en-US" sz="1500" b="1" i="1">
                <a:solidFill>
                  <a:schemeClr val="bg1"/>
                </a:solidFill>
                <a:ea typeface="+mn-lt"/>
                <a:cs typeface="+mn-lt"/>
              </a:rPr>
              <a:t> </a:t>
            </a:r>
            <a:r>
              <a:rPr lang="en-US" sz="1500">
                <a:solidFill>
                  <a:schemeClr val="bg1"/>
                </a:solidFill>
                <a:ea typeface="+mn-lt"/>
                <a:cs typeface="+mn-lt"/>
              </a:rPr>
              <a:t>Bougainvillea's medicinal properties extend to respiratory health, potentially aiding in the management of conditions affecting the respiratory system.</a:t>
            </a:r>
            <a:endParaRPr lang="en-US" sz="1500">
              <a:solidFill>
                <a:schemeClr val="bg1"/>
              </a:solidFill>
            </a:endParaRPr>
          </a:p>
          <a:p>
            <a:pPr marL="0" indent="0">
              <a:buNone/>
            </a:pPr>
            <a:endParaRPr lang="en-US" sz="1500">
              <a:solidFill>
                <a:schemeClr val="bg1"/>
              </a:solidFill>
            </a:endParaRPr>
          </a:p>
        </p:txBody>
      </p:sp>
      <p:pic>
        <p:nvPicPr>
          <p:cNvPr id="6" name="Picture 5" descr="A close up of a flower&#10;&#10;Description automatically generated">
            <a:extLst>
              <a:ext uri="{FF2B5EF4-FFF2-40B4-BE49-F238E27FC236}">
                <a16:creationId xmlns:a16="http://schemas.microsoft.com/office/drawing/2014/main" id="{A093E0BF-B83E-D07C-F5D0-2B070FCA34F2}"/>
              </a:ext>
            </a:extLst>
          </p:cNvPr>
          <p:cNvPicPr>
            <a:picLocks noChangeAspect="1"/>
          </p:cNvPicPr>
          <p:nvPr/>
        </p:nvPicPr>
        <p:blipFill rotWithShape="1">
          <a:blip r:embed="rId3"/>
          <a:srcRect t="8102" r="2" b="15128"/>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99737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A96F9-3685-2702-E633-0B55F12EA0EF}"/>
              </a:ext>
            </a:extLst>
          </p:cNvPr>
          <p:cNvSpPr>
            <a:spLocks noGrp="1"/>
          </p:cNvSpPr>
          <p:nvPr>
            <p:ph type="title"/>
          </p:nvPr>
        </p:nvSpPr>
        <p:spPr>
          <a:xfrm>
            <a:off x="398356" y="-171959"/>
            <a:ext cx="5334197" cy="1708242"/>
          </a:xfrm>
        </p:spPr>
        <p:txBody>
          <a:bodyPr anchor="ctr">
            <a:normAutofit/>
          </a:bodyPr>
          <a:lstStyle/>
          <a:p>
            <a:r>
              <a:rPr lang="en-US" sz="4000" b="1">
                <a:solidFill>
                  <a:srgbClr val="A04EBF"/>
                </a:solidFill>
                <a:ea typeface="+mj-lt"/>
                <a:cs typeface="+mj-lt"/>
              </a:rPr>
              <a:t>Purple Wreath</a:t>
            </a:r>
          </a:p>
        </p:txBody>
      </p:sp>
      <p:sp>
        <p:nvSpPr>
          <p:cNvPr id="3" name="Content Placeholder 2">
            <a:extLst>
              <a:ext uri="{FF2B5EF4-FFF2-40B4-BE49-F238E27FC236}">
                <a16:creationId xmlns:a16="http://schemas.microsoft.com/office/drawing/2014/main" id="{FC667C16-0651-F73E-AACE-A2E45FC6DD78}"/>
              </a:ext>
            </a:extLst>
          </p:cNvPr>
          <p:cNvSpPr>
            <a:spLocks noGrp="1"/>
          </p:cNvSpPr>
          <p:nvPr>
            <p:ph idx="1"/>
          </p:nvPr>
        </p:nvSpPr>
        <p:spPr>
          <a:xfrm>
            <a:off x="396508" y="1715415"/>
            <a:ext cx="6032401" cy="4813188"/>
          </a:xfrm>
        </p:spPr>
        <p:txBody>
          <a:bodyPr vert="horz" lIns="91440" tIns="45720" rIns="91440" bIns="45720" rtlCol="0" anchor="ctr">
            <a:noAutofit/>
          </a:bodyPr>
          <a:lstStyle/>
          <a:p>
            <a:pPr>
              <a:buNone/>
            </a:pPr>
            <a:r>
              <a:rPr lang="en-US" sz="1600">
                <a:solidFill>
                  <a:srgbClr val="0D0D0D"/>
                </a:solidFill>
                <a:ea typeface="+mn-lt"/>
                <a:cs typeface="+mn-lt"/>
              </a:rPr>
              <a:t>      Purple Wreath, an evergreen flowering vine native to Tropical America, boasts racemose inflorescences adorned with striking violet flowers, making it visually captivating. This slide delves into potential medicinal applications associated with Purple Wreath.</a:t>
            </a:r>
            <a:endParaRPr lang="en-US">
              <a:ea typeface="+mn-lt"/>
              <a:cs typeface="+mn-lt"/>
            </a:endParaRPr>
          </a:p>
          <a:p>
            <a:pPr>
              <a:buNone/>
            </a:pPr>
            <a:r>
              <a:rPr lang="en-US" sz="1600" b="1">
                <a:ea typeface="+mn-lt"/>
                <a:cs typeface="+mn-lt"/>
              </a:rPr>
              <a:t>     Potential Medical Uses:</a:t>
            </a:r>
            <a:endParaRPr lang="en-US"/>
          </a:p>
          <a:p>
            <a:pPr>
              <a:buFont typeface="Arial"/>
              <a:buChar char="•"/>
            </a:pPr>
            <a:r>
              <a:rPr lang="en-US" sz="1600" b="1">
                <a:ea typeface="+mn-lt"/>
                <a:cs typeface="+mn-lt"/>
              </a:rPr>
              <a:t>Treatment of Skin Conditions:</a:t>
            </a:r>
            <a:r>
              <a:rPr lang="en-US" sz="1600" b="1">
                <a:solidFill>
                  <a:srgbClr val="000000"/>
                </a:solidFill>
                <a:ea typeface="+mn-lt"/>
                <a:cs typeface="+mn-lt"/>
              </a:rPr>
              <a:t> </a:t>
            </a:r>
            <a:r>
              <a:rPr lang="en-US" sz="1600">
                <a:solidFill>
                  <a:srgbClr val="0D0D0D"/>
                </a:solidFill>
                <a:ea typeface="+mn-lt"/>
                <a:cs typeface="+mn-lt"/>
              </a:rPr>
              <a:t>Its extracts are believed to possess properties beneficial for treating skin ailments like eczema and dermatitis.</a:t>
            </a:r>
          </a:p>
          <a:p>
            <a:pPr>
              <a:buFont typeface="Arial"/>
              <a:buChar char="•"/>
            </a:pPr>
            <a:r>
              <a:rPr lang="en-US" sz="1600" b="1">
                <a:ea typeface="+mn-lt"/>
                <a:cs typeface="+mn-lt"/>
              </a:rPr>
              <a:t>Anti-inflammatory Effects:</a:t>
            </a:r>
            <a:r>
              <a:rPr lang="en-US" sz="1600" b="1">
                <a:solidFill>
                  <a:srgbClr val="000000"/>
                </a:solidFill>
                <a:ea typeface="+mn-lt"/>
                <a:cs typeface="+mn-lt"/>
              </a:rPr>
              <a:t> </a:t>
            </a:r>
            <a:r>
              <a:rPr lang="en-US" sz="1600">
                <a:solidFill>
                  <a:srgbClr val="0D0D0D"/>
                </a:solidFill>
                <a:ea typeface="+mn-lt"/>
                <a:cs typeface="+mn-lt"/>
              </a:rPr>
              <a:t>Compounds found in Purple Wreath may help reduce inflammation, potentially aiding in the management of inflammatory conditions.</a:t>
            </a:r>
          </a:p>
          <a:p>
            <a:pPr>
              <a:buFont typeface="Arial"/>
              <a:buChar char="•"/>
            </a:pPr>
            <a:r>
              <a:rPr lang="en-US" sz="1600" b="1">
                <a:ea typeface="+mn-lt"/>
                <a:cs typeface="+mn-lt"/>
              </a:rPr>
              <a:t>Antioxidant Properties:</a:t>
            </a:r>
            <a:r>
              <a:rPr lang="en-US" sz="1600" b="1">
                <a:solidFill>
                  <a:srgbClr val="000000"/>
                </a:solidFill>
                <a:ea typeface="+mn-lt"/>
                <a:cs typeface="+mn-lt"/>
              </a:rPr>
              <a:t> </a:t>
            </a:r>
            <a:r>
              <a:rPr lang="en-US" sz="1600">
                <a:solidFill>
                  <a:srgbClr val="0D0D0D"/>
                </a:solidFill>
                <a:ea typeface="+mn-lt"/>
                <a:cs typeface="+mn-lt"/>
              </a:rPr>
              <a:t>Purple Wreath extracts contain antioxidants that can help neutralize free radicals, offering potential benefits for overall health and disease prevention.</a:t>
            </a:r>
          </a:p>
          <a:p>
            <a:pPr>
              <a:buFont typeface="Arial"/>
              <a:buChar char="•"/>
            </a:pPr>
            <a:r>
              <a:rPr lang="en-US" sz="1600" b="1">
                <a:ea typeface="+mn-lt"/>
                <a:cs typeface="+mn-lt"/>
              </a:rPr>
              <a:t>Wound Healing:</a:t>
            </a:r>
            <a:r>
              <a:rPr lang="en-US" sz="1600" b="1">
                <a:solidFill>
                  <a:srgbClr val="000000"/>
                </a:solidFill>
                <a:ea typeface="+mn-lt"/>
                <a:cs typeface="+mn-lt"/>
              </a:rPr>
              <a:t> </a:t>
            </a:r>
            <a:r>
              <a:rPr lang="en-US" sz="1600">
                <a:solidFill>
                  <a:srgbClr val="0D0D0D"/>
                </a:solidFill>
                <a:ea typeface="+mn-lt"/>
                <a:cs typeface="+mn-lt"/>
              </a:rPr>
              <a:t>Certain components of Purple Wreath may promote wound healing and tissue regeneration, making it useful in topical treatments for cuts and wounds.</a:t>
            </a:r>
          </a:p>
          <a:p>
            <a:pPr>
              <a:buFont typeface="Arial"/>
              <a:buChar char="•"/>
            </a:pPr>
            <a:r>
              <a:rPr lang="en-US" sz="1600" b="1">
                <a:ea typeface="+mn-lt"/>
                <a:cs typeface="+mn-lt"/>
              </a:rPr>
              <a:t>Antimicrobial Activity:</a:t>
            </a:r>
            <a:r>
              <a:rPr lang="en-US" sz="1600" b="1">
                <a:solidFill>
                  <a:srgbClr val="000000"/>
                </a:solidFill>
                <a:ea typeface="+mn-lt"/>
                <a:cs typeface="+mn-lt"/>
              </a:rPr>
              <a:t> </a:t>
            </a:r>
            <a:r>
              <a:rPr lang="en-US" sz="1600">
                <a:solidFill>
                  <a:srgbClr val="0D0D0D"/>
                </a:solidFill>
                <a:ea typeface="+mn-lt"/>
                <a:cs typeface="+mn-lt"/>
              </a:rPr>
              <a:t>Studies suggest that Purple Wreath extracts may exhibit antimicrobial properties, which could be beneficial for combating bacterial and fungal infections.</a:t>
            </a:r>
          </a:p>
          <a:p>
            <a:pPr>
              <a:buNone/>
            </a:pPr>
            <a:endParaRPr lang="en-US" sz="1800">
              <a:ea typeface="+mn-lt"/>
              <a:cs typeface="+mn-lt"/>
            </a:endParaRPr>
          </a:p>
        </p:txBody>
      </p:sp>
      <p:pic>
        <p:nvPicPr>
          <p:cNvPr id="4" name="Picture 3" descr="Purple Flowering Queen's Wreath Plants">
            <a:extLst>
              <a:ext uri="{FF2B5EF4-FFF2-40B4-BE49-F238E27FC236}">
                <a16:creationId xmlns:a16="http://schemas.microsoft.com/office/drawing/2014/main" id="{38DA883D-BD90-3BB8-407A-D256000F7D30}"/>
              </a:ext>
            </a:extLst>
          </p:cNvPr>
          <p:cNvPicPr>
            <a:picLocks noChangeAspect="1"/>
          </p:cNvPicPr>
          <p:nvPr/>
        </p:nvPicPr>
        <p:blipFill rotWithShape="1">
          <a:blip r:embed="rId2"/>
          <a:srcRect r="2" b="3424"/>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628884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rumpet Vine">
            <a:extLst>
              <a:ext uri="{FF2B5EF4-FFF2-40B4-BE49-F238E27FC236}">
                <a16:creationId xmlns:a16="http://schemas.microsoft.com/office/drawing/2014/main" id="{0D765A43-5E14-AB0B-276A-87F8CE7D8219}"/>
              </a:ext>
            </a:extLst>
          </p:cNvPr>
          <p:cNvPicPr>
            <a:picLocks noChangeAspect="1"/>
          </p:cNvPicPr>
          <p:nvPr/>
        </p:nvPicPr>
        <p:blipFill rotWithShape="1">
          <a:blip r:embed="rId2"/>
          <a:srcRect l="4704" r="1533"/>
          <a:stretch/>
        </p:blipFill>
        <p:spPr>
          <a:xfrm>
            <a:off x="1"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30C95-766A-8907-BD0C-3BA7811FFED3}"/>
              </a:ext>
            </a:extLst>
          </p:cNvPr>
          <p:cNvSpPr>
            <a:spLocks noGrp="1"/>
          </p:cNvSpPr>
          <p:nvPr>
            <p:ph type="title"/>
          </p:nvPr>
        </p:nvSpPr>
        <p:spPr>
          <a:xfrm>
            <a:off x="7449549" y="1710"/>
            <a:ext cx="4584187" cy="1407544"/>
          </a:xfrm>
        </p:spPr>
        <p:txBody>
          <a:bodyPr>
            <a:normAutofit/>
          </a:bodyPr>
          <a:lstStyle/>
          <a:p>
            <a:pPr algn="ctr"/>
            <a:r>
              <a:rPr lang="en-US" sz="4000" b="1">
                <a:solidFill>
                  <a:srgbClr val="EC5039"/>
                </a:solidFill>
                <a:ea typeface="+mj-lt"/>
                <a:cs typeface="+mj-lt"/>
              </a:rPr>
              <a:t>Trumpet</a:t>
            </a:r>
            <a:endParaRPr lang="en-US" sz="4000" b="1">
              <a:solidFill>
                <a:srgbClr val="EC5039"/>
              </a:solidFill>
            </a:endParaRPr>
          </a:p>
        </p:txBody>
      </p:sp>
      <p:sp>
        <p:nvSpPr>
          <p:cNvPr id="3" name="Content Placeholder 2">
            <a:extLst>
              <a:ext uri="{FF2B5EF4-FFF2-40B4-BE49-F238E27FC236}">
                <a16:creationId xmlns:a16="http://schemas.microsoft.com/office/drawing/2014/main" id="{D8572F3A-3963-A724-C785-740A2ABD043C}"/>
              </a:ext>
            </a:extLst>
          </p:cNvPr>
          <p:cNvSpPr>
            <a:spLocks noGrp="1"/>
          </p:cNvSpPr>
          <p:nvPr>
            <p:ph idx="1"/>
          </p:nvPr>
        </p:nvSpPr>
        <p:spPr>
          <a:xfrm>
            <a:off x="7297149" y="1402571"/>
            <a:ext cx="4736588" cy="5266761"/>
          </a:xfrm>
        </p:spPr>
        <p:txBody>
          <a:bodyPr vert="horz" lIns="91440" tIns="45720" rIns="91440" bIns="45720" rtlCol="0" anchor="t">
            <a:noAutofit/>
          </a:bodyPr>
          <a:lstStyle/>
          <a:p>
            <a:pPr>
              <a:buNone/>
            </a:pPr>
            <a:r>
              <a:rPr lang="en-US" sz="1500">
                <a:ea typeface="+mn-lt"/>
                <a:cs typeface="+mn-lt"/>
              </a:rPr>
              <a:t>      Trumpet, a medium-sized deciduous tree renowned for its bright pink to magenta tubular flowers, is native to Central and South America. Its floral display is visually striking, adding to its allure. This slide also explores potential medicinal properties linked to Trumpet.</a:t>
            </a:r>
          </a:p>
          <a:p>
            <a:pPr>
              <a:buNone/>
            </a:pPr>
            <a:r>
              <a:rPr lang="en-US" sz="1500" b="1">
                <a:ea typeface="+mn-lt"/>
                <a:cs typeface="+mn-lt"/>
              </a:rPr>
              <a:t>Potential Medical Uses:</a:t>
            </a:r>
          </a:p>
          <a:p>
            <a:pPr>
              <a:buFont typeface="Arial"/>
              <a:buChar char="•"/>
            </a:pPr>
            <a:r>
              <a:rPr lang="en-US" sz="1500" b="1">
                <a:ea typeface="+mn-lt"/>
                <a:cs typeface="+mn-lt"/>
              </a:rPr>
              <a:t>Treatment of Respiratory Conditions: </a:t>
            </a:r>
            <a:r>
              <a:rPr lang="en-US" sz="1500">
                <a:ea typeface="+mn-lt"/>
                <a:cs typeface="+mn-lt"/>
              </a:rPr>
              <a:t>Trumpet may be utilized in the treatment of respiratory conditions, offering relief and support for respiratory health.</a:t>
            </a:r>
            <a:endParaRPr lang="en-US" sz="1500"/>
          </a:p>
          <a:p>
            <a:pPr>
              <a:buFont typeface="Arial"/>
              <a:buChar char="•"/>
            </a:pPr>
            <a:r>
              <a:rPr lang="en-US" sz="1500" b="1">
                <a:ea typeface="+mn-lt"/>
                <a:cs typeface="+mn-lt"/>
              </a:rPr>
              <a:t>Management of Inflammation and Pain: </a:t>
            </a:r>
            <a:r>
              <a:rPr lang="en-US" sz="1500">
                <a:ea typeface="+mn-lt"/>
                <a:cs typeface="+mn-lt"/>
              </a:rPr>
              <a:t>The plant's components may have anti-inflammatory properties, potentially aiding in the management of inflammation and pain.</a:t>
            </a:r>
            <a:endParaRPr lang="en-US" sz="1500"/>
          </a:p>
          <a:p>
            <a:pPr>
              <a:buFont typeface="Arial"/>
              <a:buChar char="•"/>
            </a:pPr>
            <a:r>
              <a:rPr lang="en-US" sz="1500" b="1">
                <a:ea typeface="+mn-lt"/>
                <a:cs typeface="+mn-lt"/>
              </a:rPr>
              <a:t>Antioxidant Properties: </a:t>
            </a:r>
            <a:r>
              <a:rPr lang="en-US" sz="1500">
                <a:ea typeface="+mn-lt"/>
                <a:cs typeface="+mn-lt"/>
              </a:rPr>
              <a:t>Trumpet exhibits antioxidant properties that can help neutralize free radicals, promoting overall health and well-being.</a:t>
            </a:r>
            <a:endParaRPr lang="en-US" sz="1500"/>
          </a:p>
          <a:p>
            <a:pPr>
              <a:buFont typeface="Arial"/>
              <a:buChar char="•"/>
            </a:pPr>
            <a:r>
              <a:rPr lang="en-US" sz="1500" b="1">
                <a:ea typeface="+mn-lt"/>
                <a:cs typeface="+mn-lt"/>
              </a:rPr>
              <a:t>Support for Cardiovascular Health: </a:t>
            </a:r>
            <a:r>
              <a:rPr lang="en-US" sz="1500">
                <a:ea typeface="+mn-lt"/>
                <a:cs typeface="+mn-lt"/>
              </a:rPr>
              <a:t>Certain compounds found in Trumpet may support cardiovascular health, contributing to heart health and function.</a:t>
            </a:r>
            <a:endParaRPr lang="en-US" sz="1500"/>
          </a:p>
          <a:p>
            <a:pPr marL="0" indent="0">
              <a:buNone/>
            </a:pPr>
            <a:endParaRPr lang="en-US" sz="1500"/>
          </a:p>
        </p:txBody>
      </p:sp>
    </p:spTree>
    <p:extLst>
      <p:ext uri="{BB962C8B-B14F-4D97-AF65-F5344CB8AC3E}">
        <p14:creationId xmlns:p14="http://schemas.microsoft.com/office/powerpoint/2010/main" val="1922910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ink flowers with yellow stamens&#10;&#10;Description automatically generated">
            <a:extLst>
              <a:ext uri="{FF2B5EF4-FFF2-40B4-BE49-F238E27FC236}">
                <a16:creationId xmlns:a16="http://schemas.microsoft.com/office/drawing/2014/main" id="{5EE4D5A6-4540-9AE1-7825-B8042E6F8DD7}"/>
              </a:ext>
            </a:extLst>
          </p:cNvPr>
          <p:cNvPicPr>
            <a:picLocks noChangeAspect="1"/>
          </p:cNvPicPr>
          <p:nvPr/>
        </p:nvPicPr>
        <p:blipFill rotWithShape="1">
          <a:blip r:embed="rId2"/>
          <a:srcRect b="5436"/>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15BD0-2313-A8DA-56A8-25AC22348055}"/>
              </a:ext>
            </a:extLst>
          </p:cNvPr>
          <p:cNvSpPr>
            <a:spLocks noGrp="1"/>
          </p:cNvSpPr>
          <p:nvPr>
            <p:ph type="title"/>
          </p:nvPr>
        </p:nvSpPr>
        <p:spPr>
          <a:xfrm>
            <a:off x="205154" y="-185860"/>
            <a:ext cx="3822189" cy="1899912"/>
          </a:xfrm>
        </p:spPr>
        <p:txBody>
          <a:bodyPr>
            <a:normAutofit/>
          </a:bodyPr>
          <a:lstStyle/>
          <a:p>
            <a:r>
              <a:rPr lang="en-US" sz="4000" b="1" dirty="0">
                <a:solidFill>
                  <a:srgbClr val="EB2B54"/>
                </a:solidFill>
                <a:ea typeface="+mj-lt"/>
                <a:cs typeface="+mj-lt"/>
              </a:rPr>
              <a:t>Peregrina</a:t>
            </a:r>
            <a:endParaRPr lang="en-US" sz="4000" b="1" dirty="0">
              <a:solidFill>
                <a:srgbClr val="EB2B54"/>
              </a:solidFill>
            </a:endParaRPr>
          </a:p>
        </p:txBody>
      </p:sp>
      <p:sp>
        <p:nvSpPr>
          <p:cNvPr id="3" name="Content Placeholder 2">
            <a:extLst>
              <a:ext uri="{FF2B5EF4-FFF2-40B4-BE49-F238E27FC236}">
                <a16:creationId xmlns:a16="http://schemas.microsoft.com/office/drawing/2014/main" id="{81EA920F-C800-1DB4-A270-817770E98C55}"/>
              </a:ext>
            </a:extLst>
          </p:cNvPr>
          <p:cNvSpPr>
            <a:spLocks noGrp="1"/>
          </p:cNvSpPr>
          <p:nvPr>
            <p:ph idx="1"/>
          </p:nvPr>
        </p:nvSpPr>
        <p:spPr>
          <a:xfrm>
            <a:off x="205154" y="1250171"/>
            <a:ext cx="4842096" cy="4926792"/>
          </a:xfrm>
        </p:spPr>
        <p:txBody>
          <a:bodyPr vert="horz" lIns="91440" tIns="45720" rIns="91440" bIns="45720" rtlCol="0" anchor="t">
            <a:noAutofit/>
          </a:bodyPr>
          <a:lstStyle/>
          <a:p>
            <a:pPr>
              <a:buNone/>
            </a:pPr>
            <a:r>
              <a:rPr lang="en-US" sz="1600">
                <a:ea typeface="+mn-lt"/>
                <a:cs typeface="+mn-lt"/>
              </a:rPr>
              <a:t>      Peregrina is an evergreen shrub or small tree characterized by glossy leaves and star-shaped red, pink, or vermilion flowers. Originating from Cuba but cultivated worldwide, Peregrina's aesthetic and potential medicinal benefits are explored in this slide.</a:t>
            </a:r>
          </a:p>
          <a:p>
            <a:pPr>
              <a:buNone/>
            </a:pPr>
            <a:r>
              <a:rPr lang="en-US" sz="1600" b="1">
                <a:ea typeface="+mn-lt"/>
                <a:cs typeface="+mn-lt"/>
              </a:rPr>
              <a:t>Potential Medicinal Uses:</a:t>
            </a:r>
          </a:p>
          <a:p>
            <a:pPr>
              <a:buFont typeface="Arial"/>
              <a:buChar char="•"/>
            </a:pPr>
            <a:r>
              <a:rPr lang="en-US" sz="1600" b="1">
                <a:ea typeface="+mn-lt"/>
                <a:cs typeface="+mn-lt"/>
              </a:rPr>
              <a:t>Treatment of Skin Conditions: </a:t>
            </a:r>
            <a:r>
              <a:rPr lang="en-US" sz="1600">
                <a:ea typeface="+mn-lt"/>
                <a:cs typeface="+mn-lt"/>
              </a:rPr>
              <a:t>Peregrina's extracts may have properties beneficial for treating skin conditions like rashes or irritations.</a:t>
            </a:r>
          </a:p>
          <a:p>
            <a:pPr>
              <a:buFont typeface="Arial"/>
              <a:buChar char="•"/>
            </a:pPr>
            <a:r>
              <a:rPr lang="en-US" sz="1600" b="1">
                <a:ea typeface="+mn-lt"/>
                <a:cs typeface="+mn-lt"/>
              </a:rPr>
              <a:t>Anti-inflammatory Effects: </a:t>
            </a:r>
            <a:r>
              <a:rPr lang="en-US" sz="1600">
                <a:ea typeface="+mn-lt"/>
                <a:cs typeface="+mn-lt"/>
              </a:rPr>
              <a:t>Compounds found in Peregrina may possess anti-inflammatory properties, making it useful for alleviating inflammation-related ailments.</a:t>
            </a:r>
          </a:p>
          <a:p>
            <a:pPr>
              <a:buFont typeface="Arial"/>
              <a:buChar char="•"/>
            </a:pPr>
            <a:r>
              <a:rPr lang="en-US" sz="1600" b="1">
                <a:ea typeface="+mn-lt"/>
                <a:cs typeface="+mn-lt"/>
              </a:rPr>
              <a:t>Analgesic Properties: </a:t>
            </a:r>
            <a:r>
              <a:rPr lang="en-US" sz="1600">
                <a:ea typeface="+mn-lt"/>
                <a:cs typeface="+mn-lt"/>
              </a:rPr>
              <a:t>Peregrina extracts might exhibit analgesic effects, potentially aiding in pain relief.</a:t>
            </a:r>
          </a:p>
          <a:p>
            <a:pPr>
              <a:buFont typeface="Arial"/>
              <a:buChar char="•"/>
            </a:pPr>
            <a:r>
              <a:rPr lang="en-US" sz="1600" b="1">
                <a:ea typeface="+mn-lt"/>
                <a:cs typeface="+mn-lt"/>
              </a:rPr>
              <a:t>Traditional Medicine: </a:t>
            </a:r>
            <a:r>
              <a:rPr lang="en-US" sz="1600">
                <a:ea typeface="+mn-lt"/>
                <a:cs typeface="+mn-lt"/>
              </a:rPr>
              <a:t>In various cultures, Peregrina has been used in traditional medicine to treat a range of ailments, including digestive issues and respiratory problems.</a:t>
            </a:r>
          </a:p>
          <a:p>
            <a:pPr marL="0" indent="0">
              <a:buNone/>
            </a:pPr>
            <a:endParaRPr lang="en-US" sz="1600"/>
          </a:p>
        </p:txBody>
      </p:sp>
    </p:spTree>
    <p:extLst>
      <p:ext uri="{BB962C8B-B14F-4D97-AF65-F5344CB8AC3E}">
        <p14:creationId xmlns:p14="http://schemas.microsoft.com/office/powerpoint/2010/main" val="4276902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509E-337C-B514-E616-D32CDF9DD001}"/>
              </a:ext>
            </a:extLst>
          </p:cNvPr>
          <p:cNvSpPr>
            <a:spLocks noGrp="1"/>
          </p:cNvSpPr>
          <p:nvPr>
            <p:ph type="title"/>
          </p:nvPr>
        </p:nvSpPr>
        <p:spPr>
          <a:xfrm>
            <a:off x="832338" y="224448"/>
            <a:ext cx="10515600" cy="1325563"/>
          </a:xfrm>
        </p:spPr>
        <p:txBody>
          <a:bodyPr>
            <a:normAutofit/>
          </a:bodyPr>
          <a:lstStyle/>
          <a:p>
            <a:pPr algn="ctr"/>
            <a:r>
              <a:rPr lang="en-US" sz="4000" i="1" dirty="0">
                <a:solidFill>
                  <a:srgbClr val="0D0D0D"/>
                </a:solidFill>
                <a:latin typeface="Times New Roman"/>
                <a:ea typeface="+mj-lt"/>
                <a:cs typeface="+mj-lt"/>
              </a:rPr>
              <a:t>Model Explanation</a:t>
            </a:r>
            <a:endParaRPr lang="en-US" sz="4000" i="1" dirty="0">
              <a:latin typeface="Times New Roman"/>
              <a:cs typeface="Times New Roman"/>
            </a:endParaRPr>
          </a:p>
        </p:txBody>
      </p:sp>
      <p:pic>
        <p:nvPicPr>
          <p:cNvPr id="4" name="Content Placeholder 3" descr="A diagram of a software processing process&#10;&#10;Description automatically generated">
            <a:extLst>
              <a:ext uri="{FF2B5EF4-FFF2-40B4-BE49-F238E27FC236}">
                <a16:creationId xmlns:a16="http://schemas.microsoft.com/office/drawing/2014/main" id="{D83920CF-EA02-488D-BD49-FA6F6F7D116D}"/>
              </a:ext>
            </a:extLst>
          </p:cNvPr>
          <p:cNvPicPr>
            <a:picLocks noGrp="1" noChangeAspect="1"/>
          </p:cNvPicPr>
          <p:nvPr>
            <p:ph idx="1"/>
          </p:nvPr>
        </p:nvPicPr>
        <p:blipFill>
          <a:blip r:embed="rId2"/>
          <a:stretch>
            <a:fillRect/>
          </a:stretch>
        </p:blipFill>
        <p:spPr>
          <a:xfrm>
            <a:off x="829854" y="1381743"/>
            <a:ext cx="10524893" cy="5120735"/>
          </a:xfrm>
        </p:spPr>
      </p:pic>
    </p:spTree>
    <p:extLst>
      <p:ext uri="{BB962C8B-B14F-4D97-AF65-F5344CB8AC3E}">
        <p14:creationId xmlns:p14="http://schemas.microsoft.com/office/powerpoint/2010/main" val="1877251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7ACFBD86FCAA41AA6C412E9F6E859F" ma:contentTypeVersion="11" ma:contentTypeDescription="Create a new document." ma:contentTypeScope="" ma:versionID="42945a805530ef2b10ac190dedea6108">
  <xsd:schema xmlns:xsd="http://www.w3.org/2001/XMLSchema" xmlns:xs="http://www.w3.org/2001/XMLSchema" xmlns:p="http://schemas.microsoft.com/office/2006/metadata/properties" xmlns:ns2="7bca5a3a-9686-458f-9446-7c05d10b7f2b" xmlns:ns3="703db214-fa36-4793-94d5-981bd1d7f3b4" targetNamespace="http://schemas.microsoft.com/office/2006/metadata/properties" ma:root="true" ma:fieldsID="faf16793e60de336b8dc6d224541fae8" ns2:_="" ns3:_="">
    <xsd:import namespace="7bca5a3a-9686-458f-9446-7c05d10b7f2b"/>
    <xsd:import namespace="703db214-fa36-4793-94d5-981bd1d7f3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ca5a3a-9686-458f-9446-7c05d10b7f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01f2731-63bc-4224-a580-bd1a99c27b4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3db214-fa36-4793-94d5-981bd1d7f3b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1096ab1-1a9b-4198-af40-c8bc2052dc2c}" ma:internalName="TaxCatchAll" ma:showField="CatchAllData" ma:web="703db214-fa36-4793-94d5-981bd1d7f3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03db214-fa36-4793-94d5-981bd1d7f3b4" xsi:nil="true"/>
    <lcf76f155ced4ddcb4097134ff3c332f xmlns="7bca5a3a-9686-458f-9446-7c05d10b7f2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8EEA94-1BDD-4832-9AC1-491131A227C1}"/>
</file>

<file path=customXml/itemProps2.xml><?xml version="1.0" encoding="utf-8"?>
<ds:datastoreItem xmlns:ds="http://schemas.openxmlformats.org/officeDocument/2006/customXml" ds:itemID="{EB398066-FB09-494B-9304-E0421901A600}"/>
</file>

<file path=customXml/itemProps3.xml><?xml version="1.0" encoding="utf-8"?>
<ds:datastoreItem xmlns:ds="http://schemas.openxmlformats.org/officeDocument/2006/customXml" ds:itemID="{8AD6B535-AF11-443B-B324-CA5BB23DC9B1}"/>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OPTIMIZING FLOWER RECOGNITION: EXPLORING MACHINE LEARNING FOR FLOWER RECOGNITION AT ALLIANCE UNIVERSITY</vt:lpstr>
      <vt:lpstr>Abstract</vt:lpstr>
      <vt:lpstr>Introduction</vt:lpstr>
      <vt:lpstr>Literature Review</vt:lpstr>
      <vt:lpstr>Bougainvillea</vt:lpstr>
      <vt:lpstr>Purple Wreath</vt:lpstr>
      <vt:lpstr>Trumpet</vt:lpstr>
      <vt:lpstr>Peregrina</vt:lpstr>
      <vt:lpstr>Model Explanation</vt:lpstr>
      <vt:lpstr>Model Architecture</vt:lpstr>
      <vt:lpstr>Training Workflow</vt:lpstr>
      <vt:lpstr>Loss Plot</vt:lpstr>
      <vt:lpstr>Accuracy Plot</vt:lpstr>
      <vt:lpstr>Model Summary</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212</cp:revision>
  <dcterms:created xsi:type="dcterms:W3CDTF">2024-04-22T05:23:55Z</dcterms:created>
  <dcterms:modified xsi:type="dcterms:W3CDTF">2024-04-23T07:14:55Z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0x0101001E7ACFBD86FCAA41AA6C412E9F6E859F</vt:lpwstr>
  </property>
</Properties>
</file>